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1499760" y="2872440"/>
            <a:ext cx="9192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1499760" y="2872440"/>
            <a:ext cx="9192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1499760" y="2872440"/>
            <a:ext cx="9192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1499760" y="2872440"/>
            <a:ext cx="9192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499760" y="2872440"/>
            <a:ext cx="9192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1499760" y="2872440"/>
            <a:ext cx="9192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1499760" y="2872440"/>
            <a:ext cx="9192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ubTitle"/>
          </p:nvPr>
        </p:nvSpPr>
        <p:spPr>
          <a:xfrm>
            <a:off x="1499760" y="2872440"/>
            <a:ext cx="9192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2;p5"/>
          <p:cNvSpPr/>
          <p:nvPr/>
        </p:nvSpPr>
        <p:spPr>
          <a:xfrm>
            <a:off x="278640" y="6575040"/>
            <a:ext cx="932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e400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3;p5"/>
          <p:cNvSpPr/>
          <p:nvPr/>
        </p:nvSpPr>
        <p:spPr>
          <a:xfrm>
            <a:off x="383760" y="231840"/>
            <a:ext cx="11423880" cy="925920"/>
          </a:xfrm>
          <a:prstGeom prst="rect">
            <a:avLst/>
          </a:prstGeom>
          <a:gradFill rotWithShape="0">
            <a:gsLst>
              <a:gs pos="0">
                <a:srgbClr val="370000"/>
              </a:gs>
              <a:gs pos="100000">
                <a:srgbClr val="500000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Google Shape;14;p5"/>
          <p:cNvSpPr/>
          <p:nvPr/>
        </p:nvSpPr>
        <p:spPr>
          <a:xfrm>
            <a:off x="383760" y="403920"/>
            <a:ext cx="120600" cy="58212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Google Shape;15;p5"/>
          <p:cNvSpPr/>
          <p:nvPr/>
        </p:nvSpPr>
        <p:spPr>
          <a:xfrm>
            <a:off x="278640" y="6358320"/>
            <a:ext cx="93247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FOOTER INFO HERE – CHANGE ON MASTER SLIDE</a:t>
            </a:r>
            <a:endParaRPr b="0" lang="es-MX" sz="1200" spc="-1" strike="noStrike">
              <a:latin typeface="Arial"/>
            </a:endParaRPr>
          </a:p>
        </p:txBody>
      </p:sp>
      <p:pic>
        <p:nvPicPr>
          <p:cNvPr id="4" name="Google Shape;16;p5" descr=""/>
          <p:cNvPicPr/>
          <p:nvPr/>
        </p:nvPicPr>
        <p:blipFill>
          <a:blip r:embed="rId2"/>
          <a:stretch/>
        </p:blipFill>
        <p:spPr>
          <a:xfrm>
            <a:off x="9056880" y="403920"/>
            <a:ext cx="2525040" cy="592560"/>
          </a:xfrm>
          <a:prstGeom prst="rect">
            <a:avLst/>
          </a:prstGeom>
          <a:ln w="0">
            <a:noFill/>
          </a:ln>
        </p:spPr>
      </p:pic>
      <p:sp>
        <p:nvSpPr>
          <p:cNvPr id="5" name="Google Shape;18;p6"/>
          <p:cNvSpPr/>
          <p:nvPr/>
        </p:nvSpPr>
        <p:spPr>
          <a:xfrm>
            <a:off x="264600" y="207000"/>
            <a:ext cx="11662560" cy="6443280"/>
          </a:xfrm>
          <a:prstGeom prst="rect">
            <a:avLst/>
          </a:prstGeom>
          <a:gradFill rotWithShape="0">
            <a:gsLst>
              <a:gs pos="0">
                <a:srgbClr val="370000"/>
              </a:gs>
              <a:gs pos="100000">
                <a:srgbClr val="500000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Google Shape;19;p6"/>
          <p:cNvSpPr/>
          <p:nvPr/>
        </p:nvSpPr>
        <p:spPr>
          <a:xfrm>
            <a:off x="264600" y="2705400"/>
            <a:ext cx="118440" cy="13712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Google Shape;20;p6"/>
          <p:cNvSpPr/>
          <p:nvPr/>
        </p:nvSpPr>
        <p:spPr>
          <a:xfrm>
            <a:off x="11808720" y="2705400"/>
            <a:ext cx="118440" cy="13712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14400" y="26938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r>
              <a:rPr b="0" lang="es-MX" sz="42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s-MX" sz="42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s-MX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Google Shape;23;p6" descr=""/>
          <p:cNvPicPr/>
          <p:nvPr/>
        </p:nvPicPr>
        <p:blipFill>
          <a:blip r:embed="rId3"/>
          <a:stretch/>
        </p:blipFill>
        <p:spPr>
          <a:xfrm>
            <a:off x="4037040" y="707760"/>
            <a:ext cx="4117680" cy="96624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2;p5"/>
          <p:cNvSpPr/>
          <p:nvPr/>
        </p:nvSpPr>
        <p:spPr>
          <a:xfrm>
            <a:off x="278640" y="6575040"/>
            <a:ext cx="932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e400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Google Shape;13;p5"/>
          <p:cNvSpPr/>
          <p:nvPr/>
        </p:nvSpPr>
        <p:spPr>
          <a:xfrm>
            <a:off x="383760" y="231840"/>
            <a:ext cx="11423880" cy="925920"/>
          </a:xfrm>
          <a:prstGeom prst="rect">
            <a:avLst/>
          </a:prstGeom>
          <a:gradFill rotWithShape="0">
            <a:gsLst>
              <a:gs pos="0">
                <a:srgbClr val="370000"/>
              </a:gs>
              <a:gs pos="100000">
                <a:srgbClr val="500000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Google Shape;14;p5"/>
          <p:cNvSpPr/>
          <p:nvPr/>
        </p:nvSpPr>
        <p:spPr>
          <a:xfrm>
            <a:off x="383760" y="403920"/>
            <a:ext cx="120600" cy="58212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Google Shape;15;p5"/>
          <p:cNvSpPr/>
          <p:nvPr/>
        </p:nvSpPr>
        <p:spPr>
          <a:xfrm>
            <a:off x="278640" y="6358320"/>
            <a:ext cx="93247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FOOTER INFO HERE – CHANGE ON MASTER SLIDE</a:t>
            </a:r>
            <a:endParaRPr b="0" lang="es-MX" sz="1200" spc="-1" strike="noStrike">
              <a:latin typeface="Arial"/>
            </a:endParaRPr>
          </a:p>
        </p:txBody>
      </p:sp>
      <p:pic>
        <p:nvPicPr>
          <p:cNvPr id="51" name="Google Shape;16;p5" descr=""/>
          <p:cNvPicPr/>
          <p:nvPr/>
        </p:nvPicPr>
        <p:blipFill>
          <a:blip r:embed="rId2"/>
          <a:stretch/>
        </p:blipFill>
        <p:spPr>
          <a:xfrm>
            <a:off x="9056880" y="403920"/>
            <a:ext cx="2525040" cy="59256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43320" y="226080"/>
            <a:ext cx="7687440" cy="924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r>
              <a:rPr b="0" lang="es-MX" sz="36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s-MX" sz="36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s-M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478880"/>
            <a:ext cx="10972440" cy="464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2;p5"/>
          <p:cNvSpPr/>
          <p:nvPr/>
        </p:nvSpPr>
        <p:spPr>
          <a:xfrm>
            <a:off x="278640" y="6575040"/>
            <a:ext cx="932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e400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Google Shape;13;p5"/>
          <p:cNvSpPr/>
          <p:nvPr/>
        </p:nvSpPr>
        <p:spPr>
          <a:xfrm>
            <a:off x="383760" y="231840"/>
            <a:ext cx="11423880" cy="925920"/>
          </a:xfrm>
          <a:prstGeom prst="rect">
            <a:avLst/>
          </a:prstGeom>
          <a:gradFill rotWithShape="0">
            <a:gsLst>
              <a:gs pos="0">
                <a:srgbClr val="370000"/>
              </a:gs>
              <a:gs pos="100000">
                <a:srgbClr val="500000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Google Shape;14;p5"/>
          <p:cNvSpPr/>
          <p:nvPr/>
        </p:nvSpPr>
        <p:spPr>
          <a:xfrm>
            <a:off x="383760" y="403920"/>
            <a:ext cx="120600" cy="58212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Google Shape;15;p5"/>
          <p:cNvSpPr/>
          <p:nvPr/>
        </p:nvSpPr>
        <p:spPr>
          <a:xfrm>
            <a:off x="278640" y="6358320"/>
            <a:ext cx="93247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FOOTER INFO HERE – CHANGE ON MASTER SLIDE</a:t>
            </a:r>
            <a:endParaRPr b="0" lang="es-MX" sz="1200" spc="-1" strike="noStrike">
              <a:latin typeface="Arial"/>
            </a:endParaRPr>
          </a:p>
        </p:txBody>
      </p:sp>
      <p:pic>
        <p:nvPicPr>
          <p:cNvPr id="94" name="Google Shape;16;p5" descr=""/>
          <p:cNvPicPr/>
          <p:nvPr/>
        </p:nvPicPr>
        <p:blipFill>
          <a:blip r:embed="rId2"/>
          <a:stretch/>
        </p:blipFill>
        <p:spPr>
          <a:xfrm>
            <a:off x="9056880" y="403920"/>
            <a:ext cx="2525040" cy="59256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28;p8" descr=""/>
          <p:cNvPicPr/>
          <p:nvPr/>
        </p:nvPicPr>
        <p:blipFill>
          <a:blip r:embed="rId3"/>
          <a:srcRect l="0" t="4954" r="10619" b="21052"/>
          <a:stretch/>
        </p:blipFill>
        <p:spPr>
          <a:xfrm>
            <a:off x="259920" y="208080"/>
            <a:ext cx="11671920" cy="6441480"/>
          </a:xfrm>
          <a:prstGeom prst="rect">
            <a:avLst/>
          </a:prstGeom>
          <a:ln w="0">
            <a:noFill/>
          </a:ln>
        </p:spPr>
      </p:pic>
      <p:sp>
        <p:nvSpPr>
          <p:cNvPr id="96" name="Google Shape;29;p8"/>
          <p:cNvSpPr/>
          <p:nvPr/>
        </p:nvSpPr>
        <p:spPr>
          <a:xfrm>
            <a:off x="1060560" y="2093400"/>
            <a:ext cx="10070640" cy="2670840"/>
          </a:xfrm>
          <a:prstGeom prst="rect">
            <a:avLst/>
          </a:prstGeom>
          <a:solidFill>
            <a:schemeClr val="lt1"/>
          </a:soli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7" name="Google Shape;30;p8"/>
          <p:cNvSpPr/>
          <p:nvPr/>
        </p:nvSpPr>
        <p:spPr>
          <a:xfrm>
            <a:off x="1060560" y="2742840"/>
            <a:ext cx="127800" cy="13712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Google Shape;31;p8"/>
          <p:cNvSpPr/>
          <p:nvPr/>
        </p:nvSpPr>
        <p:spPr>
          <a:xfrm>
            <a:off x="11003400" y="2758320"/>
            <a:ext cx="127800" cy="13712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r>
              <a:rPr b="0" lang="es-MX" sz="3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s-MX" sz="3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s-MX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33;p8"/>
          <p:cNvSpPr/>
          <p:nvPr/>
        </p:nvSpPr>
        <p:spPr>
          <a:xfrm>
            <a:off x="4488480" y="1593360"/>
            <a:ext cx="3214800" cy="966240"/>
          </a:xfrm>
          <a:prstGeom prst="rect">
            <a:avLst/>
          </a:prstGeom>
          <a:gradFill rotWithShape="0">
            <a:gsLst>
              <a:gs pos="0">
                <a:srgbClr val="370000"/>
              </a:gs>
              <a:gs pos="100000">
                <a:srgbClr val="500000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Google Shape;34;p8" descr=""/>
          <p:cNvPicPr/>
          <p:nvPr/>
        </p:nvPicPr>
        <p:blipFill>
          <a:blip r:embed="rId4"/>
          <a:stretch/>
        </p:blipFill>
        <p:spPr>
          <a:xfrm>
            <a:off x="4688280" y="1751400"/>
            <a:ext cx="2815200" cy="66060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2;p5"/>
          <p:cNvSpPr/>
          <p:nvPr/>
        </p:nvSpPr>
        <p:spPr>
          <a:xfrm>
            <a:off x="278640" y="6575040"/>
            <a:ext cx="932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e400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Google Shape;13;p5"/>
          <p:cNvSpPr/>
          <p:nvPr/>
        </p:nvSpPr>
        <p:spPr>
          <a:xfrm>
            <a:off x="383760" y="231840"/>
            <a:ext cx="11423880" cy="925920"/>
          </a:xfrm>
          <a:prstGeom prst="rect">
            <a:avLst/>
          </a:prstGeom>
          <a:gradFill rotWithShape="0">
            <a:gsLst>
              <a:gs pos="0">
                <a:srgbClr val="370000"/>
              </a:gs>
              <a:gs pos="100000">
                <a:srgbClr val="500000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Google Shape;14;p5"/>
          <p:cNvSpPr/>
          <p:nvPr/>
        </p:nvSpPr>
        <p:spPr>
          <a:xfrm>
            <a:off x="383760" y="403920"/>
            <a:ext cx="120600" cy="58212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Google Shape;15;p5"/>
          <p:cNvSpPr/>
          <p:nvPr/>
        </p:nvSpPr>
        <p:spPr>
          <a:xfrm>
            <a:off x="278640" y="6358320"/>
            <a:ext cx="93247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FOOTER INFO HERE – CHANGE ON MASTER SLIDE</a:t>
            </a:r>
            <a:endParaRPr b="0" lang="es-MX" sz="1200" spc="-1" strike="noStrike">
              <a:latin typeface="Arial"/>
            </a:endParaRPr>
          </a:p>
        </p:txBody>
      </p:sp>
      <p:pic>
        <p:nvPicPr>
          <p:cNvPr id="143" name="Google Shape;16;p5" descr=""/>
          <p:cNvPicPr/>
          <p:nvPr/>
        </p:nvPicPr>
        <p:blipFill>
          <a:blip r:embed="rId2"/>
          <a:stretch/>
        </p:blipFill>
        <p:spPr>
          <a:xfrm>
            <a:off x="9056880" y="403920"/>
            <a:ext cx="2525040" cy="59256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43320" y="226080"/>
            <a:ext cx="7687440" cy="924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r>
              <a:rPr b="0" lang="es-MX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M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478880"/>
            <a:ext cx="10972440" cy="464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2;p5"/>
          <p:cNvSpPr/>
          <p:nvPr/>
        </p:nvSpPr>
        <p:spPr>
          <a:xfrm>
            <a:off x="278640" y="6575040"/>
            <a:ext cx="932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e400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Google Shape;13;p5"/>
          <p:cNvSpPr/>
          <p:nvPr/>
        </p:nvSpPr>
        <p:spPr>
          <a:xfrm>
            <a:off x="383760" y="231840"/>
            <a:ext cx="11423880" cy="925920"/>
          </a:xfrm>
          <a:prstGeom prst="rect">
            <a:avLst/>
          </a:prstGeom>
          <a:gradFill rotWithShape="0">
            <a:gsLst>
              <a:gs pos="0">
                <a:srgbClr val="370000"/>
              </a:gs>
              <a:gs pos="100000">
                <a:srgbClr val="500000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Google Shape;14;p5"/>
          <p:cNvSpPr/>
          <p:nvPr/>
        </p:nvSpPr>
        <p:spPr>
          <a:xfrm>
            <a:off x="383760" y="403920"/>
            <a:ext cx="120600" cy="58212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Google Shape;15;p5"/>
          <p:cNvSpPr/>
          <p:nvPr/>
        </p:nvSpPr>
        <p:spPr>
          <a:xfrm>
            <a:off x="278640" y="6358320"/>
            <a:ext cx="93247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FOOTER INFO HERE – CHANGE ON MASTER SLIDE</a:t>
            </a:r>
            <a:endParaRPr b="0" lang="es-MX" sz="1200" spc="-1" strike="noStrike">
              <a:latin typeface="Arial"/>
            </a:endParaRPr>
          </a:p>
        </p:txBody>
      </p:sp>
      <p:pic>
        <p:nvPicPr>
          <p:cNvPr id="186" name="Google Shape;16;p5" descr=""/>
          <p:cNvPicPr/>
          <p:nvPr/>
        </p:nvPicPr>
        <p:blipFill>
          <a:blip r:embed="rId2"/>
          <a:stretch/>
        </p:blipFill>
        <p:spPr>
          <a:xfrm>
            <a:off x="9056880" y="403920"/>
            <a:ext cx="2525040" cy="59256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18;p6"/>
          <p:cNvSpPr/>
          <p:nvPr/>
        </p:nvSpPr>
        <p:spPr>
          <a:xfrm>
            <a:off x="264600" y="207000"/>
            <a:ext cx="11662560" cy="6443280"/>
          </a:xfrm>
          <a:prstGeom prst="rect">
            <a:avLst/>
          </a:prstGeom>
          <a:gradFill rotWithShape="0">
            <a:gsLst>
              <a:gs pos="0">
                <a:srgbClr val="370000"/>
              </a:gs>
              <a:gs pos="100000">
                <a:srgbClr val="500000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Google Shape;19;p6"/>
          <p:cNvSpPr/>
          <p:nvPr/>
        </p:nvSpPr>
        <p:spPr>
          <a:xfrm>
            <a:off x="264600" y="2705400"/>
            <a:ext cx="118440" cy="13712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Google Shape;20;p6"/>
          <p:cNvSpPr/>
          <p:nvPr/>
        </p:nvSpPr>
        <p:spPr>
          <a:xfrm>
            <a:off x="11808720" y="2705400"/>
            <a:ext cx="118440" cy="13712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914400" y="26938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r>
              <a:rPr b="0" lang="es-MX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MX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Google Shape;23;p6" descr=""/>
          <p:cNvPicPr/>
          <p:nvPr/>
        </p:nvPicPr>
        <p:blipFill>
          <a:blip r:embed="rId3"/>
          <a:stretch/>
        </p:blipFill>
        <p:spPr>
          <a:xfrm>
            <a:off x="4037040" y="707760"/>
            <a:ext cx="4117680" cy="96624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6"/>
          <p:cNvSpPr/>
          <p:nvPr/>
        </p:nvSpPr>
        <p:spPr>
          <a:xfrm>
            <a:off x="-72720" y="6483960"/>
            <a:ext cx="12266640" cy="381600"/>
          </a:xfrm>
          <a:prstGeom prst="rect">
            <a:avLst/>
          </a:prstGeom>
          <a:solidFill>
            <a:srgbClr val="5e052b"/>
          </a:solidFill>
          <a:ln>
            <a:solidFill>
              <a:srgbClr val="450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TextBox 14"/>
          <p:cNvSpPr/>
          <p:nvPr/>
        </p:nvSpPr>
        <p:spPr>
          <a:xfrm>
            <a:off x="2706480" y="6492960"/>
            <a:ext cx="6778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Baskerville"/>
                <a:ea typeface="Baskerville"/>
              </a:rPr>
              <a:t>SEAK Lab  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31" name="Slide Number Placeholder 5"/>
          <p:cNvSpPr/>
          <p:nvPr/>
        </p:nvSpPr>
        <p:spPr>
          <a:xfrm>
            <a:off x="8513280" y="6484320"/>
            <a:ext cx="3135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Baskerville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Baskerville"/>
              </a:rPr>
              <a:t>	</a:t>
            </a:r>
            <a:fld id="{6DC147B2-7DD6-40FC-99D0-CC415026FF43}" type="slidenum">
              <a:rPr b="0" lang="en-US" sz="1200" spc="-1" strike="noStrike">
                <a:solidFill>
                  <a:srgbClr val="ffffff"/>
                </a:solidFill>
                <a:latin typeface="Arial"/>
                <a:ea typeface="Baskerville"/>
              </a:rPr>
              <a:t>&lt;number&gt;</a:t>
            </a:fld>
            <a:endParaRPr b="0" lang="es-MX" sz="1200" spc="-1" strike="noStrike">
              <a:latin typeface="Arial"/>
            </a:endParaRPr>
          </a:p>
        </p:txBody>
      </p:sp>
      <p:pic>
        <p:nvPicPr>
          <p:cNvPr id="232" name="Picture 21" descr=""/>
          <p:cNvPicPr/>
          <p:nvPr/>
        </p:nvPicPr>
        <p:blipFill>
          <a:blip r:embed="rId2"/>
          <a:stretch/>
        </p:blipFill>
        <p:spPr>
          <a:xfrm>
            <a:off x="542880" y="6523200"/>
            <a:ext cx="1370520" cy="286920"/>
          </a:xfrm>
          <a:prstGeom prst="rect">
            <a:avLst/>
          </a:prstGeom>
          <a:ln w="0">
            <a:noFill/>
          </a:ln>
        </p:spPr>
      </p:pic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266040" y="234000"/>
            <a:ext cx="11666880" cy="731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266040" y="1102680"/>
            <a:ext cx="11666880" cy="519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293760" indent="-231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460440" indent="-219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628560" indent="-230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808200" indent="-21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Straight Connector 6"/>
          <p:cNvSpPr/>
          <p:nvPr/>
        </p:nvSpPr>
        <p:spPr>
          <a:xfrm>
            <a:off x="266040" y="965880"/>
            <a:ext cx="11667240" cy="36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10;p78"/>
          <p:cNvGrpSpPr/>
          <p:nvPr/>
        </p:nvGrpSpPr>
        <p:grpSpPr>
          <a:xfrm>
            <a:off x="0" y="22320"/>
            <a:ext cx="12191760" cy="6787800"/>
            <a:chOff x="0" y="22320"/>
            <a:chExt cx="12191760" cy="6787800"/>
          </a:xfrm>
        </p:grpSpPr>
        <p:pic>
          <p:nvPicPr>
            <p:cNvPr id="273" name="Google Shape;11;p78" descr="NASAmeatball_transp"/>
            <p:cNvPicPr/>
            <p:nvPr/>
          </p:nvPicPr>
          <p:blipFill>
            <a:blip r:embed="rId2"/>
            <a:stretch/>
          </p:blipFill>
          <p:spPr>
            <a:xfrm>
              <a:off x="0" y="22320"/>
              <a:ext cx="1117080" cy="691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4" name="Google Shape;12;p78"/>
            <p:cNvSpPr/>
            <p:nvPr/>
          </p:nvSpPr>
          <p:spPr>
            <a:xfrm>
              <a:off x="507960" y="866880"/>
              <a:ext cx="1106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Google Shape;13;p78"/>
            <p:cNvSpPr/>
            <p:nvPr/>
          </p:nvSpPr>
          <p:spPr>
            <a:xfrm>
              <a:off x="711360" y="942840"/>
              <a:ext cx="1106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ff505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Google Shape;14;p78"/>
            <p:cNvSpPr/>
            <p:nvPr/>
          </p:nvSpPr>
          <p:spPr>
            <a:xfrm>
              <a:off x="406440" y="6581880"/>
              <a:ext cx="9753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Google Shape;15;p78"/>
            <p:cNvSpPr/>
            <p:nvPr/>
          </p:nvSpPr>
          <p:spPr>
            <a:xfrm>
              <a:off x="406440" y="6505560"/>
              <a:ext cx="9855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8" name="Google Shape;16;p78" descr="esto-logo"/>
            <p:cNvPicPr/>
            <p:nvPr/>
          </p:nvPicPr>
          <p:blipFill>
            <a:blip r:embed="rId3"/>
            <a:stretch/>
          </p:blipFill>
          <p:spPr>
            <a:xfrm>
              <a:off x="10465200" y="6162840"/>
              <a:ext cx="1726560" cy="647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9" name="Google Shape;18;p78"/>
          <p:cNvSpPr/>
          <p:nvPr/>
        </p:nvSpPr>
        <p:spPr>
          <a:xfrm>
            <a:off x="5232240" y="6553080"/>
            <a:ext cx="1726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61DA029-F627-418C-A444-4A0FB5A5215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s-MX" sz="1200" spc="-1" strike="noStrike">
              <a:latin typeface="Arial"/>
            </a:endParaRPr>
          </a:p>
        </p:txBody>
      </p:sp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39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MX" sz="13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10;p78"/>
          <p:cNvGrpSpPr/>
          <p:nvPr/>
        </p:nvGrpSpPr>
        <p:grpSpPr>
          <a:xfrm>
            <a:off x="0" y="22320"/>
            <a:ext cx="12191760" cy="6787800"/>
            <a:chOff x="0" y="22320"/>
            <a:chExt cx="12191760" cy="6787800"/>
          </a:xfrm>
        </p:grpSpPr>
        <p:pic>
          <p:nvPicPr>
            <p:cNvPr id="319" name="Google Shape;11;p78" descr="NASAmeatball_transp"/>
            <p:cNvPicPr/>
            <p:nvPr/>
          </p:nvPicPr>
          <p:blipFill>
            <a:blip r:embed="rId2"/>
            <a:stretch/>
          </p:blipFill>
          <p:spPr>
            <a:xfrm>
              <a:off x="0" y="22320"/>
              <a:ext cx="1117080" cy="691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0" name="Google Shape;12;p78"/>
            <p:cNvSpPr/>
            <p:nvPr/>
          </p:nvSpPr>
          <p:spPr>
            <a:xfrm>
              <a:off x="507960" y="866880"/>
              <a:ext cx="1106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Google Shape;13;p78"/>
            <p:cNvSpPr/>
            <p:nvPr/>
          </p:nvSpPr>
          <p:spPr>
            <a:xfrm>
              <a:off x="711360" y="942840"/>
              <a:ext cx="1106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ff505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Google Shape;14;p78"/>
            <p:cNvSpPr/>
            <p:nvPr/>
          </p:nvSpPr>
          <p:spPr>
            <a:xfrm>
              <a:off x="406440" y="6581880"/>
              <a:ext cx="9753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Google Shape;15;p78"/>
            <p:cNvSpPr/>
            <p:nvPr/>
          </p:nvSpPr>
          <p:spPr>
            <a:xfrm>
              <a:off x="406440" y="6505560"/>
              <a:ext cx="9855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24" name="Google Shape;16;p78" descr="esto-logo"/>
            <p:cNvPicPr/>
            <p:nvPr/>
          </p:nvPicPr>
          <p:blipFill>
            <a:blip r:embed="rId3"/>
            <a:stretch/>
          </p:blipFill>
          <p:spPr>
            <a:xfrm>
              <a:off x="10465200" y="6162840"/>
              <a:ext cx="1726560" cy="647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5" name="Google Shape;18;p78"/>
          <p:cNvSpPr/>
          <p:nvPr/>
        </p:nvSpPr>
        <p:spPr>
          <a:xfrm>
            <a:off x="5232240" y="6553080"/>
            <a:ext cx="1726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C67CEFB-82E3-4406-8F03-02AD0AE5D70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s-MX" sz="1200" spc="-1" strike="noStrike">
              <a:latin typeface="Arial"/>
            </a:endParaRPr>
          </a:p>
        </p:txBody>
      </p:sp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39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MX" sz="13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8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914400" y="26938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00" spc="-1" strike="noStrike">
                <a:solidFill>
                  <a:srgbClr val="ffffff"/>
                </a:solidFill>
                <a:latin typeface="Arial"/>
                <a:ea typeface="Arial"/>
              </a:rPr>
              <a:t>3D-CHESS: Decentralized, Distributed, Dynamic and Context-aware Heterogeneous Sensor Systems</a:t>
            </a:r>
            <a:br>
              <a:rPr sz="4200"/>
            </a:br>
            <a:r>
              <a:rPr b="1" lang="en-US" sz="42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Project Overview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1828800" y="4235400"/>
            <a:ext cx="8534160" cy="118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Alan Aguilar Jaramillo</a:t>
            </a:r>
            <a:endParaRPr b="0" lang="es-MX" sz="2800" spc="-1" strike="noStrike">
              <a:latin typeface="Arial"/>
            </a:endParaRPr>
          </a:p>
        </p:txBody>
      </p:sp>
      <p:sp>
        <p:nvSpPr>
          <p:cNvPr id="366" name="Google Shape;63;p1"/>
          <p:cNvSpPr/>
          <p:nvPr/>
        </p:nvSpPr>
        <p:spPr>
          <a:xfrm>
            <a:off x="4082760" y="3859200"/>
            <a:ext cx="402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43320" y="226080"/>
            <a:ext cx="7687440" cy="924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3D CHESS Project</a:t>
            </a:r>
            <a:endParaRPr b="0" lang="es-M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609480" y="1478880"/>
            <a:ext cx="10972440" cy="464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Content Styling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43320" y="226080"/>
            <a:ext cx="7687440" cy="924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Intro to Agents</a:t>
            </a:r>
            <a:endParaRPr b="0" lang="es-M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609480" y="1478880"/>
            <a:ext cx="10972440" cy="464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Content Styling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43320" y="226080"/>
            <a:ext cx="7687440" cy="924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DMAS</a:t>
            </a:r>
            <a:endParaRPr b="0" lang="es-M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609480" y="1478880"/>
            <a:ext cx="10972440" cy="464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Content Styling</a:t>
            </a:r>
            <a:endParaRPr b="0" lang="es-MX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43320" y="226080"/>
            <a:ext cx="7687440" cy="924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DMAS – Simulation Architecture</a:t>
            </a:r>
            <a:endParaRPr b="0" lang="es-MX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0" name="Graphic 1" descr="Satellite"/>
          <p:cNvPicPr/>
          <p:nvPr/>
        </p:nvPicPr>
        <p:blipFill>
          <a:blip r:embed="rId1"/>
          <a:stretch/>
        </p:blipFill>
        <p:spPr>
          <a:xfrm>
            <a:off x="6524640" y="1881000"/>
            <a:ext cx="625680" cy="625680"/>
          </a:xfrm>
          <a:prstGeom prst="rect">
            <a:avLst/>
          </a:prstGeom>
          <a:ln w="0">
            <a:noFill/>
          </a:ln>
        </p:spPr>
      </p:pic>
      <p:pic>
        <p:nvPicPr>
          <p:cNvPr id="451" name="Graphic 2" descr="Satellite dish"/>
          <p:cNvPicPr/>
          <p:nvPr/>
        </p:nvPicPr>
        <p:blipFill>
          <a:blip r:embed="rId2"/>
          <a:stretch/>
        </p:blipFill>
        <p:spPr>
          <a:xfrm>
            <a:off x="4046760" y="3736080"/>
            <a:ext cx="625680" cy="625680"/>
          </a:xfrm>
          <a:prstGeom prst="rect">
            <a:avLst/>
          </a:prstGeom>
          <a:ln w="0">
            <a:noFill/>
          </a:ln>
        </p:spPr>
      </p:pic>
      <p:pic>
        <p:nvPicPr>
          <p:cNvPr id="452" name="Graphic 3" descr="Earth globe Americas"/>
          <p:cNvPicPr/>
          <p:nvPr/>
        </p:nvPicPr>
        <p:blipFill>
          <a:blip r:embed="rId3"/>
          <a:stretch/>
        </p:blipFill>
        <p:spPr>
          <a:xfrm>
            <a:off x="2376000" y="1282320"/>
            <a:ext cx="834480" cy="834480"/>
          </a:xfrm>
          <a:prstGeom prst="rect">
            <a:avLst/>
          </a:prstGeom>
          <a:ln w="0">
            <a:noFill/>
          </a:ln>
        </p:spPr>
      </p:pic>
      <p:pic>
        <p:nvPicPr>
          <p:cNvPr id="453" name="Graphic 4" descr="Satellite"/>
          <p:cNvPicPr/>
          <p:nvPr/>
        </p:nvPicPr>
        <p:blipFill>
          <a:blip r:embed="rId4"/>
          <a:stretch/>
        </p:blipFill>
        <p:spPr>
          <a:xfrm>
            <a:off x="5880600" y="3530880"/>
            <a:ext cx="625680" cy="625680"/>
          </a:xfrm>
          <a:prstGeom prst="rect">
            <a:avLst/>
          </a:prstGeom>
          <a:ln w="0">
            <a:noFill/>
          </a:ln>
        </p:spPr>
      </p:pic>
      <p:pic>
        <p:nvPicPr>
          <p:cNvPr id="454" name="Graphic 5" descr="Satellite"/>
          <p:cNvPicPr/>
          <p:nvPr/>
        </p:nvPicPr>
        <p:blipFill>
          <a:blip r:embed="rId5"/>
          <a:stretch/>
        </p:blipFill>
        <p:spPr>
          <a:xfrm>
            <a:off x="4759920" y="1217520"/>
            <a:ext cx="625680" cy="625680"/>
          </a:xfrm>
          <a:prstGeom prst="rect">
            <a:avLst/>
          </a:prstGeom>
          <a:ln w="0">
            <a:noFill/>
          </a:ln>
        </p:spPr>
      </p:pic>
      <p:pic>
        <p:nvPicPr>
          <p:cNvPr id="455" name="Graphic 6" descr="Presentation with bar chart"/>
          <p:cNvPicPr/>
          <p:nvPr/>
        </p:nvPicPr>
        <p:blipFill>
          <a:blip r:embed="rId6"/>
          <a:stretch/>
        </p:blipFill>
        <p:spPr>
          <a:xfrm>
            <a:off x="8207280" y="2852640"/>
            <a:ext cx="698400" cy="698400"/>
          </a:xfrm>
          <a:prstGeom prst="rect">
            <a:avLst/>
          </a:prstGeom>
          <a:ln w="0">
            <a:noFill/>
          </a:ln>
        </p:spPr>
      </p:pic>
      <p:sp>
        <p:nvSpPr>
          <p:cNvPr id="456" name="TextBox 1"/>
          <p:cNvSpPr/>
          <p:nvPr/>
        </p:nvSpPr>
        <p:spPr>
          <a:xfrm>
            <a:off x="2250720" y="3600000"/>
            <a:ext cx="88596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Geneva (Body)"/>
                <a:ea typeface="ＭＳ Ｐゴシック"/>
              </a:rPr>
              <a:t>Simulation Manager</a:t>
            </a:r>
            <a:endParaRPr b="0" lang="es-MX" sz="1050" spc="-1" strike="noStrike">
              <a:latin typeface="Arial"/>
            </a:endParaRPr>
          </a:p>
        </p:txBody>
      </p:sp>
      <p:sp>
        <p:nvSpPr>
          <p:cNvPr id="457" name="TextBox 2"/>
          <p:cNvSpPr/>
          <p:nvPr/>
        </p:nvSpPr>
        <p:spPr>
          <a:xfrm>
            <a:off x="3858840" y="4271760"/>
            <a:ext cx="1001160" cy="5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Geneva (Body)"/>
                <a:ea typeface="ＭＳ Ｐゴシック"/>
              </a:rPr>
              <a:t>Ground Station Node</a:t>
            </a:r>
            <a:endParaRPr b="0" lang="es-MX" sz="1050" spc="-1" strike="noStrike">
              <a:latin typeface="Arial"/>
            </a:endParaRPr>
          </a:p>
        </p:txBody>
      </p:sp>
      <p:sp>
        <p:nvSpPr>
          <p:cNvPr id="458" name="TextBox 3"/>
          <p:cNvSpPr/>
          <p:nvPr/>
        </p:nvSpPr>
        <p:spPr>
          <a:xfrm>
            <a:off x="5730120" y="4093200"/>
            <a:ext cx="92988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Geneva (Body)"/>
                <a:ea typeface="ＭＳ Ｐゴシック"/>
              </a:rPr>
              <a:t>Satellite Node</a:t>
            </a:r>
            <a:endParaRPr b="0" lang="es-MX" sz="1050" spc="-1" strike="noStrike">
              <a:latin typeface="Arial"/>
            </a:endParaRPr>
          </a:p>
        </p:txBody>
      </p:sp>
      <p:sp>
        <p:nvSpPr>
          <p:cNvPr id="459" name="TextBox 4"/>
          <p:cNvSpPr/>
          <p:nvPr/>
        </p:nvSpPr>
        <p:spPr>
          <a:xfrm>
            <a:off x="6277680" y="2395800"/>
            <a:ext cx="92988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Geneva (Body)"/>
                <a:ea typeface="ＭＳ Ｐゴシック"/>
              </a:rPr>
              <a:t>Satellite Node</a:t>
            </a:r>
            <a:endParaRPr b="0" lang="es-MX" sz="1050" spc="-1" strike="noStrike">
              <a:latin typeface="Arial"/>
            </a:endParaRPr>
          </a:p>
        </p:txBody>
      </p:sp>
      <p:sp>
        <p:nvSpPr>
          <p:cNvPr id="460" name="TextBox 5"/>
          <p:cNvSpPr/>
          <p:nvPr/>
        </p:nvSpPr>
        <p:spPr>
          <a:xfrm>
            <a:off x="4562640" y="1758600"/>
            <a:ext cx="92988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Geneva (Body)"/>
                <a:ea typeface="ＭＳ Ｐゴシック"/>
              </a:rPr>
              <a:t>Satellite Node</a:t>
            </a:r>
            <a:endParaRPr b="0" lang="es-MX" sz="1050" spc="-1" strike="noStrike">
              <a:latin typeface="Arial"/>
            </a:endParaRPr>
          </a:p>
        </p:txBody>
      </p:sp>
      <p:sp>
        <p:nvSpPr>
          <p:cNvPr id="461" name="TextBox 6"/>
          <p:cNvSpPr/>
          <p:nvPr/>
        </p:nvSpPr>
        <p:spPr>
          <a:xfrm>
            <a:off x="2185200" y="2014560"/>
            <a:ext cx="121644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Geneva (Body)"/>
                <a:ea typeface="ＭＳ Ｐゴシック"/>
              </a:rPr>
              <a:t>Environment Server</a:t>
            </a:r>
            <a:endParaRPr b="0" lang="es-MX" sz="1050" spc="-1" strike="noStrike">
              <a:latin typeface="Arial"/>
            </a:endParaRPr>
          </a:p>
        </p:txBody>
      </p:sp>
      <p:sp>
        <p:nvSpPr>
          <p:cNvPr id="462" name="TextBox 7"/>
          <p:cNvSpPr/>
          <p:nvPr/>
        </p:nvSpPr>
        <p:spPr>
          <a:xfrm>
            <a:off x="8139240" y="3413160"/>
            <a:ext cx="83448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Geneva (Body)"/>
                <a:ea typeface="ＭＳ Ｐゴシック"/>
              </a:rPr>
              <a:t>Results Logger</a:t>
            </a:r>
            <a:endParaRPr b="0" lang="es-MX" sz="1050" spc="-1" strike="noStrike">
              <a:latin typeface="Arial"/>
            </a:endParaRPr>
          </a:p>
        </p:txBody>
      </p:sp>
      <p:sp>
        <p:nvSpPr>
          <p:cNvPr id="463" name="Straight Connector 1"/>
          <p:cNvSpPr/>
          <p:nvPr/>
        </p:nvSpPr>
        <p:spPr>
          <a:xfrm flipH="1">
            <a:off x="4592160" y="2363040"/>
            <a:ext cx="1883520" cy="14216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4" name="Straight Connector 2"/>
          <p:cNvSpPr/>
          <p:nvPr/>
        </p:nvSpPr>
        <p:spPr>
          <a:xfrm flipH="1" flipV="1">
            <a:off x="5412960" y="1758240"/>
            <a:ext cx="1111680" cy="4356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5" name="Straight Connector 3"/>
          <p:cNvSpPr/>
          <p:nvPr/>
        </p:nvSpPr>
        <p:spPr>
          <a:xfrm flipH="1">
            <a:off x="3210840" y="1699560"/>
            <a:ext cx="1614600" cy="36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6" name="Straight Connector 4"/>
          <p:cNvSpPr/>
          <p:nvPr/>
        </p:nvSpPr>
        <p:spPr>
          <a:xfrm flipH="1">
            <a:off x="6506640" y="3201840"/>
            <a:ext cx="1700280" cy="641880"/>
          </a:xfrm>
          <a:prstGeom prst="line">
            <a:avLst/>
          </a:prstGeom>
          <a:ln w="19050">
            <a:solidFill>
              <a:srgbClr val="ed7013"/>
            </a:solidFill>
            <a:prstDash val="sysDot"/>
            <a:head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7" name="Straight Connector 5"/>
          <p:cNvSpPr/>
          <p:nvPr/>
        </p:nvSpPr>
        <p:spPr>
          <a:xfrm flipH="1" flipV="1">
            <a:off x="7150680" y="2384280"/>
            <a:ext cx="1050120" cy="681120"/>
          </a:xfrm>
          <a:prstGeom prst="line">
            <a:avLst/>
          </a:prstGeom>
          <a:ln w="19050">
            <a:solidFill>
              <a:srgbClr val="ed7013"/>
            </a:solidFill>
            <a:prstDash val="sysDot"/>
            <a:head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8" name="Straight Connector 6"/>
          <p:cNvSpPr/>
          <p:nvPr/>
        </p:nvSpPr>
        <p:spPr>
          <a:xfrm>
            <a:off x="2793240" y="2430000"/>
            <a:ext cx="50400" cy="621360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head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9" name="TextBox 8"/>
          <p:cNvSpPr/>
          <p:nvPr/>
        </p:nvSpPr>
        <p:spPr>
          <a:xfrm>
            <a:off x="3417120" y="1305720"/>
            <a:ext cx="1037520" cy="394200"/>
          </a:xfrm>
          <a:prstGeom prst="rect">
            <a:avLst/>
          </a:prstGeom>
          <a:noFill/>
          <a:ln w="190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Env-to-agent</a:t>
            </a:r>
            <a:endParaRPr b="0" lang="es-MX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Sensing Data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70" name="TextBox 9"/>
          <p:cNvSpPr/>
          <p:nvPr/>
        </p:nvSpPr>
        <p:spPr>
          <a:xfrm>
            <a:off x="5530680" y="1413000"/>
            <a:ext cx="13255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Peer-to-peer</a:t>
            </a:r>
            <a:endParaRPr b="0" lang="es-MX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Data or Requests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71" name="TextBox 10"/>
          <p:cNvSpPr/>
          <p:nvPr/>
        </p:nvSpPr>
        <p:spPr>
          <a:xfrm rot="19243200">
            <a:off x="4598640" y="2842920"/>
            <a:ext cx="13255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Peer broadcast</a:t>
            </a:r>
            <a:endParaRPr b="0" lang="es-MX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Data or Requests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72" name="TextBox 11"/>
          <p:cNvSpPr/>
          <p:nvPr/>
        </p:nvSpPr>
        <p:spPr>
          <a:xfrm rot="20909400">
            <a:off x="3520440" y="2342520"/>
            <a:ext cx="18673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Manager broadcast</a:t>
            </a:r>
            <a:endParaRPr b="0" lang="es-MX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Sim start, end, or time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73" name="TextBox 12"/>
          <p:cNvSpPr/>
          <p:nvPr/>
        </p:nvSpPr>
        <p:spPr>
          <a:xfrm>
            <a:off x="6566040" y="3628080"/>
            <a:ext cx="206604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Node Results</a:t>
            </a:r>
            <a:endParaRPr b="0" lang="es-MX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595959"/>
                </a:solidFill>
                <a:latin typeface="Geneva (Body)"/>
                <a:ea typeface="ＭＳ Ｐゴシック"/>
              </a:rPr>
              <a:t>Node state, actions performed, events detected/measured, etc.</a:t>
            </a:r>
            <a:endParaRPr b="0" lang="es-MX" sz="1000" spc="-1" strike="noStrike">
              <a:latin typeface="Arial"/>
            </a:endParaRPr>
          </a:p>
        </p:txBody>
      </p:sp>
      <p:pic>
        <p:nvPicPr>
          <p:cNvPr id="474" name="Graphic 8" descr="Call center"/>
          <p:cNvPicPr/>
          <p:nvPr/>
        </p:nvPicPr>
        <p:blipFill>
          <a:blip r:embed="rId7"/>
          <a:stretch/>
        </p:blipFill>
        <p:spPr>
          <a:xfrm>
            <a:off x="2384280" y="3031560"/>
            <a:ext cx="657360" cy="657360"/>
          </a:xfrm>
          <a:prstGeom prst="rect">
            <a:avLst/>
          </a:prstGeom>
          <a:ln w="0">
            <a:noFill/>
          </a:ln>
        </p:spPr>
      </p:pic>
      <p:pic>
        <p:nvPicPr>
          <p:cNvPr id="475" name="Graphic 10" descr="Head with gears"/>
          <p:cNvPicPr/>
          <p:nvPr/>
        </p:nvPicPr>
        <p:blipFill>
          <a:blip r:embed="rId8"/>
          <a:stretch/>
        </p:blipFill>
        <p:spPr>
          <a:xfrm>
            <a:off x="2246760" y="2912040"/>
            <a:ext cx="392040" cy="392040"/>
          </a:xfrm>
          <a:prstGeom prst="rect">
            <a:avLst/>
          </a:prstGeom>
          <a:ln w="0">
            <a:noFill/>
          </a:ln>
        </p:spPr>
      </p:pic>
      <p:pic>
        <p:nvPicPr>
          <p:cNvPr id="476" name="Content Placeholder 1" descr=""/>
          <p:cNvPicPr/>
          <p:nvPr/>
        </p:nvPicPr>
        <p:blipFill>
          <a:blip r:embed="rId9"/>
          <a:srcRect l="46040" t="323" r="0" b="0"/>
          <a:stretch/>
        </p:blipFill>
        <p:spPr>
          <a:xfrm>
            <a:off x="7957440" y="1235160"/>
            <a:ext cx="2804400" cy="1501560"/>
          </a:xfrm>
          <a:prstGeom prst="rect">
            <a:avLst/>
          </a:prstGeom>
          <a:ln w="12700">
            <a:solidFill>
              <a:srgbClr val="000000"/>
            </a:solidFill>
            <a:round/>
          </a:ln>
        </p:spPr>
      </p:pic>
      <p:sp>
        <p:nvSpPr>
          <p:cNvPr id="477" name="Straight Connector 7"/>
          <p:cNvSpPr/>
          <p:nvPr/>
        </p:nvSpPr>
        <p:spPr>
          <a:xfrm flipH="1">
            <a:off x="6999120" y="1235160"/>
            <a:ext cx="957960" cy="814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8" name="Straight Connector 8"/>
          <p:cNvSpPr/>
          <p:nvPr/>
        </p:nvSpPr>
        <p:spPr>
          <a:xfrm flipH="1" flipV="1">
            <a:off x="6999120" y="2049840"/>
            <a:ext cx="957960" cy="695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9" name="Rectangle 1"/>
          <p:cNvSpPr/>
          <p:nvPr/>
        </p:nvSpPr>
        <p:spPr>
          <a:xfrm>
            <a:off x="8059320" y="1249560"/>
            <a:ext cx="2621880" cy="493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0" name="Content Placeholder 3" descr=""/>
          <p:cNvPicPr/>
          <p:nvPr/>
        </p:nvPicPr>
        <p:blipFill>
          <a:blip r:embed="rId10"/>
          <a:srcRect l="64400" t="1005" r="554" b="66191"/>
          <a:stretch/>
        </p:blipFill>
        <p:spPr>
          <a:xfrm>
            <a:off x="8579520" y="1249560"/>
            <a:ext cx="1821240" cy="493920"/>
          </a:xfrm>
          <a:prstGeom prst="rect">
            <a:avLst/>
          </a:prstGeom>
          <a:ln w="12700">
            <a:noFill/>
          </a:ln>
        </p:spPr>
      </p:pic>
      <p:sp>
        <p:nvSpPr>
          <p:cNvPr id="481" name="Rectangle 2"/>
          <p:cNvSpPr/>
          <p:nvPr/>
        </p:nvSpPr>
        <p:spPr>
          <a:xfrm>
            <a:off x="8367840" y="1719000"/>
            <a:ext cx="543240" cy="4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2" name="Straight Connector 9"/>
          <p:cNvSpPr/>
          <p:nvPr/>
        </p:nvSpPr>
        <p:spPr>
          <a:xfrm flipH="1">
            <a:off x="6193440" y="2363040"/>
            <a:ext cx="287640" cy="116748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3" name="Straight Connector 10"/>
          <p:cNvSpPr/>
          <p:nvPr/>
        </p:nvSpPr>
        <p:spPr>
          <a:xfrm flipH="1" flipV="1">
            <a:off x="5492520" y="1965960"/>
            <a:ext cx="995760" cy="38916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4" name="Straight Connector 11"/>
          <p:cNvSpPr/>
          <p:nvPr/>
        </p:nvSpPr>
        <p:spPr>
          <a:xfrm flipH="1">
            <a:off x="2825640" y="1828440"/>
            <a:ext cx="1896840" cy="1236960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head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5" name="Straight Connector 12"/>
          <p:cNvSpPr/>
          <p:nvPr/>
        </p:nvSpPr>
        <p:spPr>
          <a:xfrm flipH="1">
            <a:off x="2843640" y="2376000"/>
            <a:ext cx="3481560" cy="687960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head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6" name="Straight Connector 13"/>
          <p:cNvSpPr/>
          <p:nvPr/>
        </p:nvSpPr>
        <p:spPr>
          <a:xfrm flipH="1" flipV="1">
            <a:off x="2858400" y="3063960"/>
            <a:ext cx="1389600" cy="712440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head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7" name="Straight Connector 14"/>
          <p:cNvSpPr/>
          <p:nvPr/>
        </p:nvSpPr>
        <p:spPr>
          <a:xfrm flipH="1" flipV="1">
            <a:off x="2883240" y="3065400"/>
            <a:ext cx="3042000" cy="956520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head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8" name="Content Placeholder 4"/>
          <p:cNvSpPr/>
          <p:nvPr/>
        </p:nvSpPr>
        <p:spPr>
          <a:xfrm>
            <a:off x="404280" y="4457160"/>
            <a:ext cx="11529360" cy="16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2" spcCol="0" anchor="t">
            <a:normAutofit fontScale="59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100" spc="-1" strike="noStrike">
                <a:solidFill>
                  <a:srgbClr val="000000"/>
                </a:solidFill>
                <a:latin typeface="Arial"/>
              </a:rPr>
              <a:t>Simulation Manager controls nodes</a:t>
            </a:r>
            <a:endParaRPr b="0" lang="es-MX" sz="2100" spc="-1" strike="noStrike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Simulation start and end times</a:t>
            </a:r>
            <a:endParaRPr b="0" lang="es-MX" sz="2100" spc="-1" strike="noStrike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Agent synchronization routine during initialization</a:t>
            </a:r>
            <a:endParaRPr b="0" lang="es-MX" sz="2100" spc="-1" strike="noStrike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Publishes network information to all nodes</a:t>
            </a:r>
            <a:endParaRPr b="0" lang="es-MX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MX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MX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100" spc="-1" strike="noStrike">
                <a:solidFill>
                  <a:srgbClr val="000000"/>
                </a:solidFill>
                <a:latin typeface="Arial"/>
              </a:rPr>
              <a:t>Results Logger tracks agents during the simulation</a:t>
            </a:r>
            <a:endParaRPr b="0" lang="es-MX" sz="2100" spc="-1" strike="noStrike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Agents push their results to logger as the simulation runs</a:t>
            </a:r>
            <a:endParaRPr b="0" lang="es-MX" sz="2100" spc="-1" strike="noStrike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Logger tracks incoming results as they are received </a:t>
            </a:r>
            <a:br>
              <a:rPr sz="2100"/>
            </a:b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s-MX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100" spc="-1" strike="noStrike">
                <a:solidFill>
                  <a:srgbClr val="000000"/>
                </a:solidFill>
                <a:latin typeface="Arial"/>
              </a:rPr>
              <a:t>Environment still modeled as a server accessed by nodes</a:t>
            </a:r>
            <a:endParaRPr b="0" lang="es-MX" sz="2100" spc="-1" strike="noStrike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Simulates Earth system and inter-agent connectivity </a:t>
            </a:r>
            <a:endParaRPr b="0" lang="es-MX" sz="2100" spc="-1" strike="noStrike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Nodes “sense” the environment by requesting simulated data</a:t>
            </a:r>
            <a:endParaRPr b="0" lang="es-MX" sz="2100" spc="-1" strike="noStrike">
              <a:latin typeface="Arial"/>
            </a:endParaRPr>
          </a:p>
        </p:txBody>
      </p:sp>
      <p:sp>
        <p:nvSpPr>
          <p:cNvPr id="489" name="Straight Connector 15"/>
          <p:cNvSpPr/>
          <p:nvPr/>
        </p:nvSpPr>
        <p:spPr>
          <a:xfrm flipV="1">
            <a:off x="5919480" y="4463280"/>
            <a:ext cx="360" cy="192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914400" y="26938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00" spc="-1" strike="noStrike">
                <a:solidFill>
                  <a:srgbClr val="ffffff"/>
                </a:solidFill>
                <a:latin typeface="Arial"/>
                <a:ea typeface="Arial"/>
              </a:rPr>
              <a:t>Software Tools Install</a:t>
            </a:r>
            <a:endParaRPr b="0" lang="es-MX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914400" y="26938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00" spc="-1" strike="noStrike">
                <a:solidFill>
                  <a:srgbClr val="ffffff"/>
                </a:solidFill>
                <a:latin typeface="Arial"/>
                <a:ea typeface="Arial"/>
              </a:rPr>
              <a:t>Demo</a:t>
            </a:r>
            <a:endParaRPr b="0" lang="es-MX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1499760" y="2872440"/>
            <a:ext cx="9192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400" spc="-1" strike="noStrike">
                <a:solidFill>
                  <a:srgbClr val="500000"/>
                </a:solidFill>
                <a:latin typeface="Arial"/>
                <a:ea typeface="Arial"/>
              </a:rPr>
              <a:t>“</a:t>
            </a:r>
            <a:r>
              <a:rPr b="1" lang="en-US" sz="3400" spc="-1" strike="noStrike">
                <a:solidFill>
                  <a:srgbClr val="500000"/>
                </a:solidFill>
                <a:latin typeface="Arial"/>
                <a:ea typeface="Arial"/>
              </a:rPr>
              <a:t>Quote, statistic call out, or closing slide to go here”</a:t>
            </a:r>
            <a:endParaRPr b="0" lang="es-MX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69;p 3"/>
          <p:cNvSpPr/>
          <p:nvPr/>
        </p:nvSpPr>
        <p:spPr>
          <a:xfrm>
            <a:off x="507960" y="901800"/>
            <a:ext cx="1106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225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Google Shape;70;p 2"/>
          <p:cNvSpPr/>
          <p:nvPr/>
        </p:nvSpPr>
        <p:spPr>
          <a:xfrm>
            <a:off x="698400" y="949320"/>
            <a:ext cx="1106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225">
            <a:solidFill>
              <a:srgbClr val="ff5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Google Shape;71;p 2"/>
          <p:cNvSpPr/>
          <p:nvPr/>
        </p:nvSpPr>
        <p:spPr>
          <a:xfrm>
            <a:off x="432000" y="6561000"/>
            <a:ext cx="891504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225">
            <a:solidFill>
              <a:srgbClr val="00279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Google Shape;72;p 2"/>
          <p:cNvSpPr/>
          <p:nvPr/>
        </p:nvSpPr>
        <p:spPr>
          <a:xfrm>
            <a:off x="427320" y="6521400"/>
            <a:ext cx="933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225">
            <a:solidFill>
              <a:srgbClr val="00279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Google Shape;73;p 2"/>
          <p:cNvSpPr/>
          <p:nvPr/>
        </p:nvSpPr>
        <p:spPr>
          <a:xfrm>
            <a:off x="5994360" y="1143000"/>
            <a:ext cx="360" cy="51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Google Shape;74;p 2"/>
          <p:cNvSpPr/>
          <p:nvPr/>
        </p:nvSpPr>
        <p:spPr>
          <a:xfrm>
            <a:off x="360" y="3746520"/>
            <a:ext cx="1219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Google Shape;75;p 2"/>
          <p:cNvSpPr/>
          <p:nvPr/>
        </p:nvSpPr>
        <p:spPr>
          <a:xfrm>
            <a:off x="152640" y="977760"/>
            <a:ext cx="462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Objective</a:t>
            </a:r>
            <a:endParaRPr b="0" lang="es-MX" sz="1400" spc="-1" strike="noStrike">
              <a:latin typeface="Arial"/>
            </a:endParaRPr>
          </a:p>
        </p:txBody>
      </p:sp>
      <p:sp>
        <p:nvSpPr>
          <p:cNvPr id="374" name="Google Shape;76;p 2"/>
          <p:cNvSpPr/>
          <p:nvPr/>
        </p:nvSpPr>
        <p:spPr>
          <a:xfrm>
            <a:off x="6417720" y="3742560"/>
            <a:ext cx="45270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Key Milestones</a:t>
            </a:r>
            <a:endParaRPr b="0" lang="es-MX" sz="1400" spc="-1" strike="noStrike">
              <a:latin typeface="Arial"/>
            </a:endParaRPr>
          </a:p>
        </p:txBody>
      </p:sp>
      <p:sp>
        <p:nvSpPr>
          <p:cNvPr id="375" name="Google Shape;77;p 2"/>
          <p:cNvSpPr/>
          <p:nvPr/>
        </p:nvSpPr>
        <p:spPr>
          <a:xfrm>
            <a:off x="120240" y="3688560"/>
            <a:ext cx="24613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Approach</a:t>
            </a:r>
            <a:endParaRPr b="0" lang="es-MX" sz="1400" spc="-1" strike="noStrike">
              <a:latin typeface="Arial"/>
            </a:endParaRPr>
          </a:p>
        </p:txBody>
      </p:sp>
      <p:sp>
        <p:nvSpPr>
          <p:cNvPr id="376" name="Google Shape;78;p 2"/>
          <p:cNvSpPr/>
          <p:nvPr/>
        </p:nvSpPr>
        <p:spPr>
          <a:xfrm>
            <a:off x="1473120" y="45360"/>
            <a:ext cx="89406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3D-CHESS: Decentralized, Distributed, Dynamic, and Context-aware HEterogeneous Sensor Systems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377" name="Google Shape;79;p 2"/>
          <p:cNvSpPr/>
          <p:nvPr/>
        </p:nvSpPr>
        <p:spPr>
          <a:xfrm>
            <a:off x="3047760" y="573120"/>
            <a:ext cx="57906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PI: Daniel Selva, Texas A&amp;M University</a:t>
            </a:r>
            <a:endParaRPr b="0" lang="es-MX" sz="1400" spc="-1" strike="noStrike">
              <a:latin typeface="Arial"/>
            </a:endParaRPr>
          </a:p>
        </p:txBody>
      </p:sp>
      <p:sp>
        <p:nvSpPr>
          <p:cNvPr id="378" name="Google Shape;80;p 2"/>
          <p:cNvSpPr/>
          <p:nvPr/>
        </p:nvSpPr>
        <p:spPr>
          <a:xfrm>
            <a:off x="32400" y="6011280"/>
            <a:ext cx="613080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Co-Is/Partners: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George Allen (VT); Huilin Gao (TAMU); Ankur Mehta, Yihzou Sun (UCLA); Vinay Ravindra (ARC); Cedric David (JPL).</a:t>
            </a:r>
            <a:endParaRPr b="0" lang="es-MX" sz="1100" spc="-1" strike="noStrike">
              <a:latin typeface="Arial"/>
            </a:endParaRPr>
          </a:p>
        </p:txBody>
      </p:sp>
      <p:sp>
        <p:nvSpPr>
          <p:cNvPr id="379" name="Google Shape;81;p 2"/>
          <p:cNvSpPr/>
          <p:nvPr/>
        </p:nvSpPr>
        <p:spPr>
          <a:xfrm>
            <a:off x="203040" y="1230480"/>
            <a:ext cx="5689080" cy="2445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71360" indent="-17136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Demonstrate proof of concept (TRL 3) for a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context-aware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Earth observing sensor web of interconnected space, air and ground nodes.</a:t>
            </a:r>
            <a:endParaRPr b="0" lang="es-MX" sz="1200" spc="-1" strike="noStrike">
              <a:latin typeface="Arial"/>
            </a:endParaRPr>
          </a:p>
          <a:p>
            <a:pPr marL="171360" indent="-17136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Context awareness: ability for the nodes to gather, exchange, and reason about contextual information (e.g., state of the observable, state and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capabilities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of itself and of other nodes in the network and how those relate to the task request and mission objectives).</a:t>
            </a:r>
            <a:endParaRPr b="0" lang="es-MX" sz="1200" spc="-1" strike="noStrike">
              <a:latin typeface="Arial"/>
            </a:endParaRPr>
          </a:p>
          <a:p>
            <a:pPr marL="171360" indent="-17136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Demonstrate the technology and assess the value of contextual information in a multi-sensor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in-land hydrologic and ecologic monitoring system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with four inter-dependent mission objectives: studying intermittent rivers and sediment transport, and monitoring floods and algal blooms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380" name="Google Shape;82;p 2"/>
          <p:cNvSpPr/>
          <p:nvPr/>
        </p:nvSpPr>
        <p:spPr>
          <a:xfrm>
            <a:off x="152280" y="3957480"/>
            <a:ext cx="5587920" cy="18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171360" indent="-171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Knowledge graph reasoning using UniKER algorithm allows nodes to determine if they can perform a task</a:t>
            </a:r>
            <a:endParaRPr b="0" lang="es-MX" sz="1200" spc="-1" strike="noStrike"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Decentralized planning using modified CCBBA algorithm</a:t>
            </a:r>
            <a:endParaRPr b="0" lang="es-MX" sz="1200" spc="-1" strike="noStrike"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Platform/Instrument/Network simulators using existing tools (PyOrbit, InstruPy, and dtnSim) provide realistic engineering constraints to planning algorithms</a:t>
            </a:r>
            <a:endParaRPr b="0" lang="es-MX" sz="1200" spc="-1" strike="noStrike"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Simple science models provide reasonable science-driven estimates of scientific/societal value of observations to planning algorithms</a:t>
            </a:r>
            <a:endParaRPr b="0" lang="es-MX" sz="1200" spc="-1" strike="noStrike"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Multi-agent simulation to benchmark 3D-CHESS against status quo and intermediate “transition” architectures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381" name="Google Shape;83;p 2"/>
          <p:cNvSpPr/>
          <p:nvPr/>
        </p:nvSpPr>
        <p:spPr>
          <a:xfrm>
            <a:off x="6142320" y="4021200"/>
            <a:ext cx="599400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119160" indent="-119160">
              <a:lnSpc>
                <a:spcPct val="100000"/>
              </a:lnSpc>
              <a:buClr>
                <a:srgbClr val="000000"/>
              </a:buClr>
              <a:buFont typeface="Noto Sans Symbols"/>
              <a:buChar char="✔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Kick-off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08/22</a:t>
            </a:r>
            <a:endParaRPr b="0" lang="es-MX" sz="1200" spc="-1" strike="noStrike">
              <a:latin typeface="Arial"/>
            </a:endParaRPr>
          </a:p>
          <a:p>
            <a:pPr marL="119160" indent="-119160">
              <a:lnSpc>
                <a:spcPct val="100000"/>
              </a:lnSpc>
              <a:buClr>
                <a:srgbClr val="000000"/>
              </a:buClr>
              <a:buFont typeface="Noto Sans Symbols"/>
              <a:buChar char="✔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System architecture/interfaces defined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11/22</a:t>
            </a:r>
            <a:endParaRPr b="0" lang="es-MX" sz="1200" spc="-1" strike="noStrike">
              <a:latin typeface="Arial"/>
            </a:endParaRPr>
          </a:p>
          <a:p>
            <a:pPr marL="119160" indent="-42840"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200" spc="-1" strike="noStrike">
              <a:latin typeface="Arial"/>
            </a:endParaRPr>
          </a:p>
          <a:p>
            <a:pPr marL="119160" indent="-11916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Initial Integration and verification complete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01/23</a:t>
            </a:r>
            <a:endParaRPr b="0" lang="es-MX" sz="1200" spc="-1" strike="noStrike">
              <a:latin typeface="Arial"/>
            </a:endParaRPr>
          </a:p>
          <a:p>
            <a:pPr marL="119160" indent="-11916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Performance in basic case characterized (TRL 2)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03/23</a:t>
            </a:r>
            <a:endParaRPr b="0" lang="es-MX" sz="1200" spc="-1" strike="noStrike">
              <a:latin typeface="Arial"/>
            </a:endParaRPr>
          </a:p>
          <a:p>
            <a:pPr marL="119160" indent="-11916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Value of technology characterized in basic case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09/23</a:t>
            </a:r>
            <a:endParaRPr b="0" lang="es-MX" sz="1200" spc="-1" strike="noStrike">
              <a:latin typeface="Arial"/>
            </a:endParaRPr>
          </a:p>
          <a:p>
            <a:pPr marL="119160" indent="-11916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Multi-mission use case demonstrated (TRL 3)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11/23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382" name="Google Shape;84;p 2"/>
          <p:cNvSpPr/>
          <p:nvPr/>
        </p:nvSpPr>
        <p:spPr>
          <a:xfrm>
            <a:off x="406440" y="6578640"/>
            <a:ext cx="88848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11/21</a:t>
            </a:r>
            <a:endParaRPr b="0" lang="es-MX" sz="1000" spc="-1" strike="noStrike">
              <a:latin typeface="Arial"/>
            </a:endParaRPr>
          </a:p>
        </p:txBody>
      </p:sp>
      <p:pic>
        <p:nvPicPr>
          <p:cNvPr id="383" name="Google Shape;85;p 2" descr=""/>
          <p:cNvPicPr/>
          <p:nvPr/>
        </p:nvPicPr>
        <p:blipFill>
          <a:blip r:embed="rId1"/>
          <a:stretch/>
        </p:blipFill>
        <p:spPr>
          <a:xfrm>
            <a:off x="9627480" y="2073960"/>
            <a:ext cx="1794960" cy="1569960"/>
          </a:xfrm>
          <a:prstGeom prst="rect">
            <a:avLst/>
          </a:prstGeom>
          <a:ln w="0">
            <a:noFill/>
          </a:ln>
        </p:spPr>
      </p:pic>
      <p:sp>
        <p:nvSpPr>
          <p:cNvPr id="384" name="Google Shape;86;p 2"/>
          <p:cNvSpPr/>
          <p:nvPr/>
        </p:nvSpPr>
        <p:spPr>
          <a:xfrm>
            <a:off x="1250640" y="659196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7f7f7f"/>
                </a:solidFill>
                <a:latin typeface="Arial"/>
                <a:ea typeface="Arial"/>
              </a:rPr>
              <a:t>AIST-21-0089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385" name="Google Shape;87;p 2"/>
          <p:cNvSpPr/>
          <p:nvPr/>
        </p:nvSpPr>
        <p:spPr>
          <a:xfrm>
            <a:off x="7020000" y="5676840"/>
            <a:ext cx="142164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7f7f7f"/>
                </a:solidFill>
                <a:latin typeface="Arial"/>
                <a:ea typeface="Arial"/>
              </a:rPr>
              <a:t>TRL</a:t>
            </a:r>
            <a:r>
              <a:rPr b="1" lang="en-US" sz="1300" spc="-1" strike="noStrike" baseline="-25000">
                <a:solidFill>
                  <a:srgbClr val="7f7f7f"/>
                </a:solidFill>
                <a:latin typeface="Arial"/>
                <a:ea typeface="Arial"/>
              </a:rPr>
              <a:t>in</a:t>
            </a:r>
            <a:r>
              <a:rPr b="1" lang="en-US" sz="1300" spc="-1" strike="noStrike">
                <a:solidFill>
                  <a:srgbClr val="7f7f7f"/>
                </a:solidFill>
                <a:latin typeface="Arial"/>
                <a:ea typeface="Arial"/>
              </a:rPr>
              <a:t> = 1-2</a:t>
            </a:r>
            <a:endParaRPr b="0" lang="es-MX" sz="1300" spc="-1" strike="noStrike">
              <a:latin typeface="Arial"/>
            </a:endParaRPr>
          </a:p>
        </p:txBody>
      </p:sp>
      <p:sp>
        <p:nvSpPr>
          <p:cNvPr id="386" name="Google Shape;88;p 2"/>
          <p:cNvSpPr/>
          <p:nvPr/>
        </p:nvSpPr>
        <p:spPr>
          <a:xfrm>
            <a:off x="9321840" y="5676840"/>
            <a:ext cx="21330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7f7f7f"/>
                </a:solidFill>
                <a:latin typeface="Arial"/>
                <a:ea typeface="Arial"/>
              </a:rPr>
              <a:t>TRL</a:t>
            </a:r>
            <a:r>
              <a:rPr b="1" lang="en-US" sz="1300" spc="-1" strike="noStrike" baseline="-25000">
                <a:solidFill>
                  <a:srgbClr val="7f7f7f"/>
                </a:solidFill>
                <a:latin typeface="Arial"/>
                <a:ea typeface="Arial"/>
              </a:rPr>
              <a:t>current</a:t>
            </a:r>
            <a:r>
              <a:rPr b="1" lang="en-US" sz="1300" spc="-1" strike="noStrike">
                <a:solidFill>
                  <a:srgbClr val="7f7f7f"/>
                </a:solidFill>
                <a:latin typeface="Arial"/>
                <a:ea typeface="Arial"/>
              </a:rPr>
              <a:t> = 1-2</a:t>
            </a:r>
            <a:r>
              <a:rPr b="1" lang="en-US" sz="1300" spc="-1" strike="noStrike" baseline="-25000">
                <a:solidFill>
                  <a:srgbClr val="7f7f7f"/>
                </a:solidFill>
                <a:latin typeface="Arial"/>
                <a:ea typeface="Arial"/>
              </a:rPr>
              <a:t> </a:t>
            </a:r>
            <a:endParaRPr b="0" lang="es-MX" sz="1300" spc="-1" strike="noStrike">
              <a:latin typeface="Arial"/>
            </a:endParaRPr>
          </a:p>
        </p:txBody>
      </p:sp>
      <p:pic>
        <p:nvPicPr>
          <p:cNvPr id="387" name="Google Shape;89;p 2" descr=""/>
          <p:cNvPicPr/>
          <p:nvPr/>
        </p:nvPicPr>
        <p:blipFill>
          <a:blip r:embed="rId2"/>
          <a:stretch/>
        </p:blipFill>
        <p:spPr>
          <a:xfrm>
            <a:off x="7079760" y="970200"/>
            <a:ext cx="4344480" cy="1066320"/>
          </a:xfrm>
          <a:prstGeom prst="rect">
            <a:avLst/>
          </a:prstGeom>
          <a:ln w="0">
            <a:noFill/>
          </a:ln>
        </p:spPr>
      </p:pic>
      <p:pic>
        <p:nvPicPr>
          <p:cNvPr id="388" name="Google Shape;90;p 2" descr=""/>
          <p:cNvPicPr/>
          <p:nvPr/>
        </p:nvPicPr>
        <p:blipFill>
          <a:blip r:embed="rId3"/>
          <a:stretch/>
        </p:blipFill>
        <p:spPr>
          <a:xfrm>
            <a:off x="6708240" y="1891080"/>
            <a:ext cx="2122920" cy="1832760"/>
          </a:xfrm>
          <a:prstGeom prst="rect">
            <a:avLst/>
          </a:prstGeom>
          <a:ln w="0">
            <a:noFill/>
          </a:ln>
        </p:spPr>
      </p:pic>
      <p:pic>
        <p:nvPicPr>
          <p:cNvPr id="389" name="Google Shape;91;p 2" descr=""/>
          <p:cNvPicPr/>
          <p:nvPr/>
        </p:nvPicPr>
        <p:blipFill>
          <a:blip r:embed="rId4"/>
          <a:stretch/>
        </p:blipFill>
        <p:spPr>
          <a:xfrm>
            <a:off x="6565680" y="1936800"/>
            <a:ext cx="434880" cy="221400"/>
          </a:xfrm>
          <a:prstGeom prst="rect">
            <a:avLst/>
          </a:prstGeom>
          <a:ln w="0">
            <a:noFill/>
          </a:ln>
        </p:spPr>
      </p:pic>
      <p:pic>
        <p:nvPicPr>
          <p:cNvPr id="390" name="Google Shape;92;p 2" descr=""/>
          <p:cNvPicPr/>
          <p:nvPr/>
        </p:nvPicPr>
        <p:blipFill>
          <a:blip r:embed="rId5"/>
          <a:stretch/>
        </p:blipFill>
        <p:spPr>
          <a:xfrm>
            <a:off x="7952400" y="2256120"/>
            <a:ext cx="465120" cy="291960"/>
          </a:xfrm>
          <a:prstGeom prst="rect">
            <a:avLst/>
          </a:prstGeom>
          <a:ln w="0">
            <a:noFill/>
          </a:ln>
        </p:spPr>
      </p:pic>
      <p:pic>
        <p:nvPicPr>
          <p:cNvPr id="391" name="Google Shape;93;p 2" descr=""/>
          <p:cNvPicPr/>
          <p:nvPr/>
        </p:nvPicPr>
        <p:blipFill>
          <a:blip r:embed="rId6"/>
          <a:stretch/>
        </p:blipFill>
        <p:spPr>
          <a:xfrm>
            <a:off x="7076520" y="2052000"/>
            <a:ext cx="182520" cy="79920"/>
          </a:xfrm>
          <a:prstGeom prst="rect">
            <a:avLst/>
          </a:prstGeom>
          <a:ln w="0">
            <a:noFill/>
          </a:ln>
        </p:spPr>
      </p:pic>
      <p:pic>
        <p:nvPicPr>
          <p:cNvPr id="392" name="Google Shape;94;p 2" descr=""/>
          <p:cNvPicPr/>
          <p:nvPr/>
        </p:nvPicPr>
        <p:blipFill>
          <a:blip r:embed="rId7"/>
          <a:stretch/>
        </p:blipFill>
        <p:spPr>
          <a:xfrm>
            <a:off x="7335000" y="2090880"/>
            <a:ext cx="182880" cy="79920"/>
          </a:xfrm>
          <a:prstGeom prst="rect">
            <a:avLst/>
          </a:prstGeom>
          <a:ln w="0">
            <a:noFill/>
          </a:ln>
        </p:spPr>
      </p:pic>
      <p:pic>
        <p:nvPicPr>
          <p:cNvPr id="393" name="Google Shape;95;p 2" descr=""/>
          <p:cNvPicPr/>
          <p:nvPr/>
        </p:nvPicPr>
        <p:blipFill>
          <a:blip r:embed="rId8"/>
          <a:stretch/>
        </p:blipFill>
        <p:spPr>
          <a:xfrm>
            <a:off x="8220240" y="2073960"/>
            <a:ext cx="182520" cy="79920"/>
          </a:xfrm>
          <a:prstGeom prst="rect">
            <a:avLst/>
          </a:prstGeom>
          <a:ln w="0">
            <a:noFill/>
          </a:ln>
        </p:spPr>
      </p:pic>
      <p:pic>
        <p:nvPicPr>
          <p:cNvPr id="394" name="Google Shape;96;p 2" descr=""/>
          <p:cNvPicPr/>
          <p:nvPr/>
        </p:nvPicPr>
        <p:blipFill>
          <a:blip r:embed="rId9"/>
          <a:stretch/>
        </p:blipFill>
        <p:spPr>
          <a:xfrm>
            <a:off x="6667560" y="2591280"/>
            <a:ext cx="182520" cy="79920"/>
          </a:xfrm>
          <a:prstGeom prst="rect">
            <a:avLst/>
          </a:prstGeom>
          <a:ln w="0">
            <a:noFill/>
          </a:ln>
        </p:spPr>
      </p:pic>
      <p:pic>
        <p:nvPicPr>
          <p:cNvPr id="395" name="Google Shape;97;p 2" descr=""/>
          <p:cNvPicPr/>
          <p:nvPr/>
        </p:nvPicPr>
        <p:blipFill>
          <a:blip r:embed="rId10"/>
          <a:stretch/>
        </p:blipFill>
        <p:spPr>
          <a:xfrm>
            <a:off x="8696160" y="2402280"/>
            <a:ext cx="423720" cy="266040"/>
          </a:xfrm>
          <a:prstGeom prst="rect">
            <a:avLst/>
          </a:prstGeom>
          <a:ln w="0">
            <a:noFill/>
          </a:ln>
        </p:spPr>
      </p:pic>
      <p:pic>
        <p:nvPicPr>
          <p:cNvPr id="396" name="Google Shape;98;p 2" descr=""/>
          <p:cNvPicPr/>
          <p:nvPr/>
        </p:nvPicPr>
        <p:blipFill>
          <a:blip r:embed="rId11"/>
          <a:stretch/>
        </p:blipFill>
        <p:spPr>
          <a:xfrm>
            <a:off x="6534000" y="3128760"/>
            <a:ext cx="423720" cy="266040"/>
          </a:xfrm>
          <a:prstGeom prst="rect">
            <a:avLst/>
          </a:prstGeom>
          <a:ln w="0">
            <a:noFill/>
          </a:ln>
        </p:spPr>
      </p:pic>
      <p:pic>
        <p:nvPicPr>
          <p:cNvPr id="397" name="Google Shape;99;p 2" descr=""/>
          <p:cNvPicPr/>
          <p:nvPr/>
        </p:nvPicPr>
        <p:blipFill>
          <a:blip r:embed="rId12"/>
          <a:stretch/>
        </p:blipFill>
        <p:spPr>
          <a:xfrm>
            <a:off x="7163640" y="2327400"/>
            <a:ext cx="423720" cy="26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523880" y="155160"/>
            <a:ext cx="9143640" cy="533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333cc"/>
                </a:solidFill>
                <a:latin typeface="arial"/>
                <a:ea typeface="arial"/>
              </a:rPr>
              <a:t>Background/Objectives</a:t>
            </a:r>
            <a:endParaRPr b="0" lang="es-MX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Google Shape;173;p 2" descr=""/>
          <p:cNvPicPr/>
          <p:nvPr/>
        </p:nvPicPr>
        <p:blipFill>
          <a:blip r:embed="rId1"/>
          <a:stretch/>
        </p:blipFill>
        <p:spPr>
          <a:xfrm>
            <a:off x="809640" y="4855680"/>
            <a:ext cx="5556240" cy="1580760"/>
          </a:xfrm>
          <a:prstGeom prst="rect">
            <a:avLst/>
          </a:prstGeom>
          <a:ln w="0">
            <a:noFill/>
          </a:ln>
        </p:spPr>
      </p:pic>
      <p:sp>
        <p:nvSpPr>
          <p:cNvPr id="400" name="Google Shape;174;p 2"/>
          <p:cNvSpPr/>
          <p:nvPr/>
        </p:nvSpPr>
        <p:spPr>
          <a:xfrm>
            <a:off x="345600" y="1081440"/>
            <a:ext cx="11368800" cy="577800"/>
          </a:xfrm>
          <a:prstGeom prst="rect">
            <a:avLst/>
          </a:prstGeom>
          <a:solidFill>
            <a:schemeClr val="lt1"/>
          </a:solidFill>
          <a:ln w="28575">
            <a:solidFill>
              <a:srgbClr val="2d2d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Overarching Goal: To provide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proof of concept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(TRL 3) for a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context-aware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network of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heterogeneous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sensors, in the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context of an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inland water ecosystem monitoring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mission</a:t>
            </a:r>
            <a:endParaRPr b="0" lang="es-MX" sz="1600" spc="-1" strike="noStrike">
              <a:latin typeface="Arial"/>
            </a:endParaRPr>
          </a:p>
        </p:txBody>
      </p:sp>
      <p:pic>
        <p:nvPicPr>
          <p:cNvPr id="401" name="Google Shape;175;p 2" descr=""/>
          <p:cNvPicPr/>
          <p:nvPr/>
        </p:nvPicPr>
        <p:blipFill>
          <a:blip r:embed="rId2"/>
          <a:stretch/>
        </p:blipFill>
        <p:spPr>
          <a:xfrm>
            <a:off x="7830720" y="1865520"/>
            <a:ext cx="3554280" cy="2989800"/>
          </a:xfrm>
          <a:prstGeom prst="rect">
            <a:avLst/>
          </a:prstGeom>
          <a:ln w="0">
            <a:noFill/>
          </a:ln>
        </p:spPr>
      </p:pic>
      <p:sp>
        <p:nvSpPr>
          <p:cNvPr id="402" name="Google Shape;176;p 2"/>
          <p:cNvSpPr/>
          <p:nvPr/>
        </p:nvSpPr>
        <p:spPr>
          <a:xfrm>
            <a:off x="219600" y="1899360"/>
            <a:ext cx="6946200" cy="24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Inland water bodies can dramatically change states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within minutes to hours. </a:t>
            </a:r>
            <a:endParaRPr b="0" lang="es-MX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These changes are increasingly extreme and difficult 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predict due to climate change.</a:t>
            </a:r>
            <a:endParaRPr b="0" lang="es-MX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Need for high spatial, temporal, and/or spectral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resolutions, from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heterogeneous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sensors.</a:t>
            </a:r>
            <a:endParaRPr b="0" lang="es-MX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To monitor and respond to a dynamic environment,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significantly more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autonomy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is needed in the Earth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observing systems.</a:t>
            </a:r>
            <a:endParaRPr b="0" lang="es-MX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Autonomy requires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context awareness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and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decentralized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coordination.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403" name="Google Shape;177;p 2"/>
          <p:cNvSpPr/>
          <p:nvPr/>
        </p:nvSpPr>
        <p:spPr>
          <a:xfrm>
            <a:off x="7166160" y="4933080"/>
            <a:ext cx="4884120" cy="11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Relevant to Objective O1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Enable new observation measurements and new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observing systems design and operations through intelligent, timely,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dynamic, and coordinated distributed sensing.</a:t>
            </a:r>
            <a:endParaRPr b="0" lang="es-MX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Relevant missions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SWOT, NISAR, Delta-X, SMASH</a:t>
            </a:r>
            <a:endParaRPr b="0" lang="es-MX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1494720" y="189000"/>
            <a:ext cx="9143640" cy="533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333cc"/>
                </a:solidFill>
                <a:latin typeface="arial"/>
                <a:ea typeface="arial"/>
              </a:rPr>
              <a:t>Background / Objectives</a:t>
            </a:r>
            <a:endParaRPr b="0" lang="es-MX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Google Shape;183;p 2"/>
          <p:cNvSpPr/>
          <p:nvPr/>
        </p:nvSpPr>
        <p:spPr>
          <a:xfrm>
            <a:off x="579960" y="1141560"/>
            <a:ext cx="11031120" cy="30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Enabling technologies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: Knowledge graph reasoning algorithms (UniKER) and decentralized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planning algorithms (MCCBBA).</a:t>
            </a:r>
            <a:endParaRPr b="0" lang="es-MX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Approach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: Multi-agent simulation (message-driven) where each node consists of</a:t>
            </a:r>
            <a:endParaRPr b="0" lang="es-MX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Engineering module (platform, sensors, and network simulators) using EOSim</a:t>
            </a:r>
            <a:endParaRPr b="0" lang="es-MX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Science module (science value models, on-board processors, predictive models)</a:t>
            </a:r>
            <a:endParaRPr b="0" lang="es-MX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Planning module (knowledge-based reasoning, planning/scheduling)</a:t>
            </a:r>
            <a:endParaRPr b="0" lang="es-MX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Objectives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: Use multi-agent simulator to assess feasibility, scalability and value of the 3D-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CHESS concept vs various benchmarks in the context of the relevance scenario</a:t>
            </a:r>
            <a:endParaRPr b="0" lang="es-MX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Quantify the value of implementing 3D-CHESS compared to the status quo</a:t>
            </a:r>
            <a:endParaRPr b="0" lang="es-MX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Study “transition” architectures (somewhere btw. 3D-CHESS and status quo)</a:t>
            </a:r>
            <a:endParaRPr b="0" lang="es-MX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Study “federated” architectures (nodes owned &amp; operated by different agencies)</a:t>
            </a:r>
            <a:endParaRPr b="0" lang="es-MX" sz="1600" spc="-1" strike="noStrike">
              <a:latin typeface="Arial"/>
            </a:endParaRPr>
          </a:p>
          <a:p>
            <a:pPr marL="285840" indent="-184320"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pic>
        <p:nvPicPr>
          <p:cNvPr id="406" name="Google Shape;184;p 2" descr=""/>
          <p:cNvPicPr/>
          <p:nvPr/>
        </p:nvPicPr>
        <p:blipFill>
          <a:blip r:embed="rId1"/>
          <a:stretch/>
        </p:blipFill>
        <p:spPr>
          <a:xfrm>
            <a:off x="1925280" y="4080240"/>
            <a:ext cx="8341200" cy="204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1523880" y="76320"/>
            <a:ext cx="9143640" cy="533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333cc"/>
                </a:solidFill>
                <a:latin typeface="arial"/>
                <a:ea typeface="arial"/>
              </a:rPr>
              <a:t>3D-CHESS: Concept of operations</a:t>
            </a:r>
            <a:endParaRPr b="0" lang="es-MX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8" name="Google Shape;190;p 2" descr=""/>
          <p:cNvPicPr/>
          <p:nvPr/>
        </p:nvPicPr>
        <p:blipFill>
          <a:blip r:embed="rId1"/>
          <a:stretch/>
        </p:blipFill>
        <p:spPr>
          <a:xfrm>
            <a:off x="603360" y="2345760"/>
            <a:ext cx="4596480" cy="3263040"/>
          </a:xfrm>
          <a:prstGeom prst="rect">
            <a:avLst/>
          </a:prstGeom>
          <a:ln w="0">
            <a:noFill/>
          </a:ln>
        </p:spPr>
      </p:pic>
      <p:sp>
        <p:nvSpPr>
          <p:cNvPr id="409" name="Google Shape;191;p 2"/>
          <p:cNvSpPr/>
          <p:nvPr/>
        </p:nvSpPr>
        <p:spPr>
          <a:xfrm>
            <a:off x="6282360" y="2992320"/>
            <a:ext cx="5305680" cy="2145960"/>
          </a:xfrm>
          <a:prstGeom prst="rect">
            <a:avLst/>
          </a:prstGeom>
          <a:solidFill>
            <a:schemeClr val="lt1"/>
          </a:solidFill>
          <a:ln w="25400">
            <a:solidFill>
              <a:srgbClr val="00cc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Each node in the system conducts its </a:t>
            </a:r>
            <a:r>
              <a:rPr b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nominal mission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following a </a:t>
            </a:r>
            <a:r>
              <a:rPr b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default plan 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(e.g., provide global coordinated observations of inland water quantity and quality.) 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Nodes can be in space, air, or ground, and they can perform one or more functions (observation, data processing, communication) 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Nodes with </a:t>
            </a:r>
            <a:r>
              <a:rPr b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data processing 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capabilities process the data on board in real time and look for events of interest. </a:t>
            </a:r>
            <a:endParaRPr b="0" lang="es-MX" sz="1500" spc="-1" strike="noStrike">
              <a:latin typeface="Arial"/>
            </a:endParaRPr>
          </a:p>
        </p:txBody>
      </p:sp>
      <p:sp>
        <p:nvSpPr>
          <p:cNvPr id="410" name="Google Shape;192;p 2"/>
          <p:cNvSpPr/>
          <p:nvPr/>
        </p:nvSpPr>
        <p:spPr>
          <a:xfrm>
            <a:off x="6282720" y="2361240"/>
            <a:ext cx="5768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 – Default missions; data processing</a:t>
            </a:r>
            <a:endParaRPr b="0" lang="es-MX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197;p14" descr=""/>
          <p:cNvPicPr/>
          <p:nvPr/>
        </p:nvPicPr>
        <p:blipFill>
          <a:blip r:embed="rId1"/>
          <a:stretch/>
        </p:blipFill>
        <p:spPr>
          <a:xfrm>
            <a:off x="230760" y="1698840"/>
            <a:ext cx="5826240" cy="4253040"/>
          </a:xfrm>
          <a:prstGeom prst="rect">
            <a:avLst/>
          </a:prstGeom>
          <a:ln w="0">
            <a:noFill/>
          </a:ln>
        </p:spPr>
      </p:pic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523880" y="76320"/>
            <a:ext cx="9143640" cy="533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333cc"/>
                </a:solidFill>
                <a:latin typeface="arial"/>
                <a:ea typeface="arial"/>
              </a:rPr>
              <a:t>3D-CHESS: Concept of operations</a:t>
            </a:r>
            <a:endParaRPr b="0" lang="es-MX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Google Shape;199;p 2"/>
          <p:cNvSpPr/>
          <p:nvPr/>
        </p:nvSpPr>
        <p:spPr>
          <a:xfrm>
            <a:off x="5753160" y="2855160"/>
            <a:ext cx="6096960" cy="1004760"/>
          </a:xfrm>
          <a:prstGeom prst="rect">
            <a:avLst/>
          </a:prstGeom>
          <a:solidFill>
            <a:schemeClr val="lt1"/>
          </a:solidFill>
          <a:ln w="25400">
            <a:solidFill>
              <a:srgbClr val="aae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node in the network detects (or predicts) an </a:t>
            </a:r>
            <a:r>
              <a:rPr b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event of interest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(e.g., a flood or a new intermittent river) at a certain location. 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It sends a </a:t>
            </a:r>
            <a:r>
              <a:rPr b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Task Request 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the network.</a:t>
            </a:r>
            <a:endParaRPr b="0" lang="es-MX" sz="1500" spc="-1" strike="noStrike">
              <a:latin typeface="Arial"/>
            </a:endParaRPr>
          </a:p>
        </p:txBody>
      </p:sp>
      <p:sp>
        <p:nvSpPr>
          <p:cNvPr id="414" name="Google Shape;200;p 2"/>
          <p:cNvSpPr/>
          <p:nvPr/>
        </p:nvSpPr>
        <p:spPr>
          <a:xfrm>
            <a:off x="5647680" y="2330640"/>
            <a:ext cx="5666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 – Event detected; task request sent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415" name="Google Shape;201;p 2"/>
          <p:cNvSpPr/>
          <p:nvPr/>
        </p:nvSpPr>
        <p:spPr>
          <a:xfrm>
            <a:off x="6818040" y="4669560"/>
            <a:ext cx="4119480" cy="594360"/>
          </a:xfrm>
          <a:prstGeom prst="flowChartDocument">
            <a:avLst/>
          </a:prstGeom>
          <a:blipFill rotWithShape="0">
            <a:blip r:embed="rId2"/>
            <a:srcRect/>
            <a:stretch/>
          </a:blipFill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s-MX" sz="1600" spc="-1" strike="noStrike">
              <a:latin typeface="Arial"/>
            </a:endParaRPr>
          </a:p>
        </p:txBody>
      </p:sp>
      <p:pic>
        <p:nvPicPr>
          <p:cNvPr id="416" name="Google Shape;202;p 2" descr=""/>
          <p:cNvPicPr/>
          <p:nvPr/>
        </p:nvPicPr>
        <p:blipFill>
          <a:blip r:embed="rId3"/>
          <a:stretch/>
        </p:blipFill>
        <p:spPr>
          <a:xfrm>
            <a:off x="2275560" y="3787560"/>
            <a:ext cx="1736640" cy="726480"/>
          </a:xfrm>
          <a:prstGeom prst="rect">
            <a:avLst/>
          </a:prstGeom>
          <a:ln w="0">
            <a:noFill/>
          </a:ln>
        </p:spPr>
      </p:pic>
      <p:pic>
        <p:nvPicPr>
          <p:cNvPr id="417" name="Google Shape;203;p 2" descr=""/>
          <p:cNvPicPr/>
          <p:nvPr/>
        </p:nvPicPr>
        <p:blipFill>
          <a:blip r:embed="rId4"/>
          <a:stretch/>
        </p:blipFill>
        <p:spPr>
          <a:xfrm>
            <a:off x="3014280" y="4931640"/>
            <a:ext cx="534600" cy="365040"/>
          </a:xfrm>
          <a:prstGeom prst="rect">
            <a:avLst/>
          </a:prstGeom>
          <a:ln w="0">
            <a:noFill/>
          </a:ln>
        </p:spPr>
      </p:pic>
      <p:pic>
        <p:nvPicPr>
          <p:cNvPr id="418" name="Google Shape;204;p 2" descr=""/>
          <p:cNvPicPr/>
          <p:nvPr/>
        </p:nvPicPr>
        <p:blipFill>
          <a:blip r:embed="rId5"/>
          <a:stretch/>
        </p:blipFill>
        <p:spPr>
          <a:xfrm>
            <a:off x="1200240" y="2966400"/>
            <a:ext cx="984960" cy="46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209;p15"/>
          <p:cNvSpPr/>
          <p:nvPr/>
        </p:nvSpPr>
        <p:spPr>
          <a:xfrm>
            <a:off x="4758480" y="4151160"/>
            <a:ext cx="2583360" cy="17060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1523880" y="76320"/>
            <a:ext cx="9143640" cy="533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333cc"/>
                </a:solidFill>
                <a:latin typeface="arial"/>
                <a:ea typeface="arial"/>
              </a:rPr>
              <a:t>3D-CHESS: Concept of operations</a:t>
            </a:r>
            <a:endParaRPr b="0" lang="es-MX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Google Shape;211;p 2"/>
          <p:cNvSpPr/>
          <p:nvPr/>
        </p:nvSpPr>
        <p:spPr>
          <a:xfrm>
            <a:off x="6005880" y="1602720"/>
            <a:ext cx="5741280" cy="24001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422" name="Google Shape;212;p 2"/>
          <p:cNvSpPr/>
          <p:nvPr/>
        </p:nvSpPr>
        <p:spPr>
          <a:xfrm>
            <a:off x="6184080" y="1100160"/>
            <a:ext cx="5563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3 – Instrument Capability Reasoning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423" name="Google Shape;213;p 2"/>
          <p:cNvSpPr/>
          <p:nvPr/>
        </p:nvSpPr>
        <p:spPr>
          <a:xfrm>
            <a:off x="7342200" y="4417200"/>
            <a:ext cx="4680000" cy="670320"/>
          </a:xfrm>
          <a:prstGeom prst="flowChartTerminator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424" name="Google Shape;214;p 2"/>
          <p:cNvSpPr/>
          <p:nvPr/>
        </p:nvSpPr>
        <p:spPr>
          <a:xfrm>
            <a:off x="947520" y="5833440"/>
            <a:ext cx="545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3333cc"/>
                </a:solidFill>
                <a:latin typeface="Consolas"/>
                <a:ea typeface="Consolas"/>
              </a:rPr>
              <a:t>CanBeObtainedFrom(WaterQuality, Chlorophyll-A)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425" name="Google Shape;215;p 2"/>
          <p:cNvSpPr/>
          <p:nvPr/>
        </p:nvSpPr>
        <p:spPr>
          <a:xfrm>
            <a:off x="614160" y="4986000"/>
            <a:ext cx="4119480" cy="594360"/>
          </a:xfrm>
          <a:prstGeom prst="flowChartDocument">
            <a:avLst/>
          </a:prstGeom>
          <a:blipFill rotWithShape="0">
            <a:blip r:embed="rId4"/>
            <a:srcRect/>
            <a:stretch/>
          </a:blipFill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426" name="Google Shape;216;p 2"/>
          <p:cNvSpPr/>
          <p:nvPr/>
        </p:nvSpPr>
        <p:spPr>
          <a:xfrm>
            <a:off x="4390560" y="6134400"/>
            <a:ext cx="56833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3333cc"/>
                </a:solidFill>
                <a:latin typeface="Consolas"/>
                <a:ea typeface="Consolas"/>
              </a:rPr>
              <a:t>CanBeObtainedFrom(Chlorophyll-A, VNIR_Radiances)</a:t>
            </a:r>
            <a:endParaRPr b="0" lang="es-MX" sz="1200" spc="-1" strike="noStrike">
              <a:latin typeface="Arial"/>
            </a:endParaRPr>
          </a:p>
        </p:txBody>
      </p:sp>
      <p:sp>
        <p:nvSpPr>
          <p:cNvPr id="427" name="Google Shape;217;p 2"/>
          <p:cNvSpPr/>
          <p:nvPr/>
        </p:nvSpPr>
        <p:spPr>
          <a:xfrm flipH="1" rot="16200000">
            <a:off x="3028680" y="5186880"/>
            <a:ext cx="291960" cy="100116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00cc99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8" name="Google Shape;218;p 2"/>
          <p:cNvSpPr/>
          <p:nvPr/>
        </p:nvSpPr>
        <p:spPr>
          <a:xfrm flipH="1" rot="16200000">
            <a:off x="3951000" y="5834520"/>
            <a:ext cx="162000" cy="713880"/>
          </a:xfrm>
          <a:prstGeom prst="curvedConnector2">
            <a:avLst/>
          </a:prstGeom>
          <a:noFill/>
          <a:ln w="25400">
            <a:solidFill>
              <a:srgbClr val="00cc99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9" name="Google Shape;219;p 2"/>
          <p:cNvSpPr/>
          <p:nvPr/>
        </p:nvSpPr>
        <p:spPr>
          <a:xfrm rot="16200000">
            <a:off x="8957520" y="5398200"/>
            <a:ext cx="1034280" cy="414360"/>
          </a:xfrm>
          <a:prstGeom prst="curvedConnector3">
            <a:avLst>
              <a:gd name="adj1" fmla="val 49999"/>
            </a:avLst>
          </a:prstGeom>
          <a:noFill/>
          <a:ln w="25400">
            <a:solidFill>
              <a:srgbClr val="00cc99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30" name="Google Shape;220;p 2" descr=""/>
          <p:cNvPicPr/>
          <p:nvPr/>
        </p:nvPicPr>
        <p:blipFill>
          <a:blip r:embed="rId5"/>
          <a:stretch/>
        </p:blipFill>
        <p:spPr>
          <a:xfrm>
            <a:off x="472680" y="1031400"/>
            <a:ext cx="4569480" cy="370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1523880" y="76320"/>
            <a:ext cx="9143640" cy="533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333cc"/>
                </a:solidFill>
                <a:latin typeface="arial"/>
                <a:ea typeface="arial"/>
              </a:rPr>
              <a:t>3D-CHESS: Concept of operations</a:t>
            </a:r>
            <a:endParaRPr b="0" lang="es-MX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Google Shape;226;p 2"/>
          <p:cNvSpPr/>
          <p:nvPr/>
        </p:nvSpPr>
        <p:spPr>
          <a:xfrm>
            <a:off x="5699520" y="1772280"/>
            <a:ext cx="6096960" cy="1917720"/>
          </a:xfrm>
          <a:prstGeom prst="rect">
            <a:avLst/>
          </a:prstGeom>
          <a:solidFill>
            <a:schemeClr val="lt1"/>
          </a:solidFill>
          <a:ln w="25400">
            <a:solidFill>
              <a:srgbClr val="aae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they do, they enter a </a:t>
            </a:r>
            <a:r>
              <a:rPr b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decentralized planning 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phase to coordinate who does what (MCCBBA algorithm).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Nodes use a </a:t>
            </a:r>
            <a:r>
              <a:rPr b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science-driven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utility function to determine if they should perform the task at the cost of temporarily abandoning their current mission. Engineering costs (e.g., energy) are also considered. 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Once converged, the nodes update their plans.</a:t>
            </a:r>
            <a:endParaRPr b="0" lang="es-MX" sz="1500" spc="-1" strike="noStrike">
              <a:latin typeface="Arial"/>
            </a:endParaRPr>
          </a:p>
        </p:txBody>
      </p:sp>
      <p:sp>
        <p:nvSpPr>
          <p:cNvPr id="433" name="Google Shape;227;p 2"/>
          <p:cNvSpPr/>
          <p:nvPr/>
        </p:nvSpPr>
        <p:spPr>
          <a:xfrm>
            <a:off x="6263280" y="1303560"/>
            <a:ext cx="4127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4 – Decentralized planning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434" name="Google Shape;228;p 2" descr=""/>
          <p:cNvPicPr/>
          <p:nvPr/>
        </p:nvPicPr>
        <p:blipFill>
          <a:blip r:embed="rId1"/>
          <a:stretch/>
        </p:blipFill>
        <p:spPr>
          <a:xfrm>
            <a:off x="775080" y="936000"/>
            <a:ext cx="4127040" cy="1225800"/>
          </a:xfrm>
          <a:prstGeom prst="rect">
            <a:avLst/>
          </a:prstGeom>
          <a:ln w="0">
            <a:noFill/>
          </a:ln>
        </p:spPr>
      </p:pic>
      <p:pic>
        <p:nvPicPr>
          <p:cNvPr id="435" name="Google Shape;229;p 2" descr=""/>
          <p:cNvPicPr/>
          <p:nvPr/>
        </p:nvPicPr>
        <p:blipFill>
          <a:blip r:embed="rId2"/>
          <a:stretch/>
        </p:blipFill>
        <p:spPr>
          <a:xfrm>
            <a:off x="337320" y="2230560"/>
            <a:ext cx="5290920" cy="2252520"/>
          </a:xfrm>
          <a:prstGeom prst="rect">
            <a:avLst/>
          </a:prstGeom>
          <a:ln w="0">
            <a:noFill/>
          </a:ln>
        </p:spPr>
      </p:pic>
      <p:pic>
        <p:nvPicPr>
          <p:cNvPr id="436" name="Google Shape;230;p 2" descr=""/>
          <p:cNvPicPr/>
          <p:nvPr/>
        </p:nvPicPr>
        <p:blipFill>
          <a:blip r:embed="rId3"/>
          <a:stretch/>
        </p:blipFill>
        <p:spPr>
          <a:xfrm>
            <a:off x="5922000" y="4012560"/>
            <a:ext cx="5626440" cy="785520"/>
          </a:xfrm>
          <a:prstGeom prst="rect">
            <a:avLst/>
          </a:prstGeom>
          <a:ln w="0">
            <a:noFill/>
          </a:ln>
        </p:spPr>
      </p:pic>
      <p:pic>
        <p:nvPicPr>
          <p:cNvPr id="437" name="Google Shape;231;p 2" descr=""/>
          <p:cNvPicPr/>
          <p:nvPr/>
        </p:nvPicPr>
        <p:blipFill>
          <a:blip r:embed="rId4"/>
          <a:stretch/>
        </p:blipFill>
        <p:spPr>
          <a:xfrm>
            <a:off x="5849640" y="4939560"/>
            <a:ext cx="5643360" cy="1247040"/>
          </a:xfrm>
          <a:prstGeom prst="rect">
            <a:avLst/>
          </a:prstGeom>
          <a:ln w="0">
            <a:noFill/>
          </a:ln>
        </p:spPr>
      </p:pic>
      <p:pic>
        <p:nvPicPr>
          <p:cNvPr id="438" name="Google Shape;232;p 2" descr=""/>
          <p:cNvPicPr/>
          <p:nvPr/>
        </p:nvPicPr>
        <p:blipFill>
          <a:blip r:embed="rId5"/>
          <a:srcRect l="52248" t="0" r="0" b="0"/>
          <a:stretch/>
        </p:blipFill>
        <p:spPr>
          <a:xfrm>
            <a:off x="2859120" y="4633560"/>
            <a:ext cx="2595240" cy="183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523880" y="76320"/>
            <a:ext cx="9143640" cy="533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333cc"/>
                </a:solidFill>
                <a:latin typeface="arial"/>
                <a:ea typeface="arial"/>
              </a:rPr>
              <a:t>3D-CHESS: Concept of operations</a:t>
            </a:r>
            <a:endParaRPr b="0" lang="es-MX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Google Shape;238;p 2"/>
          <p:cNvSpPr/>
          <p:nvPr/>
        </p:nvSpPr>
        <p:spPr>
          <a:xfrm>
            <a:off x="5647680" y="2992320"/>
            <a:ext cx="6096960" cy="2145960"/>
          </a:xfrm>
          <a:prstGeom prst="rect">
            <a:avLst/>
          </a:prstGeom>
          <a:solidFill>
            <a:schemeClr val="lt1"/>
          </a:solidFill>
          <a:ln w="25400">
            <a:solidFill>
              <a:srgbClr val="aae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pertinent nodes respond to the task request and the relevant images are taken and sent to the ground and/or the node that generated the task request. 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network continues to operate in this way. Nodes are added or removed from the network over time. Node states and the Earth system state change over time. 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Nodes capabilities and relations between capabilities and tasks may also change slowly over time (e.g., new science discoveries!)  </a:t>
            </a:r>
            <a:endParaRPr b="0" lang="es-MX" sz="1500" spc="-1" strike="noStrike">
              <a:latin typeface="Arial"/>
            </a:endParaRPr>
          </a:p>
        </p:txBody>
      </p:sp>
      <p:sp>
        <p:nvSpPr>
          <p:cNvPr id="441" name="Google Shape;239;p 2"/>
          <p:cNvSpPr/>
          <p:nvPr/>
        </p:nvSpPr>
        <p:spPr>
          <a:xfrm>
            <a:off x="5916600" y="2431080"/>
            <a:ext cx="46576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5 – Updated plans; continue…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442" name="Google Shape;240;p 2" descr=""/>
          <p:cNvPicPr/>
          <p:nvPr/>
        </p:nvPicPr>
        <p:blipFill>
          <a:blip r:embed="rId1"/>
          <a:stretch/>
        </p:blipFill>
        <p:spPr>
          <a:xfrm>
            <a:off x="999720" y="2865240"/>
            <a:ext cx="3630240" cy="255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2017-04-06T15:59:40Z</dcterms:created>
  <dc:creator>Larua Root</dc:creator>
  <dc:description/>
  <dc:language>es-MX</dc:language>
  <cp:lastModifiedBy/>
  <dcterms:modified xsi:type="dcterms:W3CDTF">2024-08-28T10:19:02Z</dcterms:modified>
  <cp:revision>1</cp:revision>
  <dc:subject/>
  <dc:title/>
</cp:coreProperties>
</file>